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drawings/drawing2.xml" ContentType="application/vnd.openxmlformats-officedocument.drawingml.chartshapes+xml"/>
  <Override PartName="/ppt/charts/chart28.xml" ContentType="application/vnd.openxmlformats-officedocument.drawingml.char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charts/chart17.xml" ContentType="application/vnd.openxmlformats-officedocument.drawingml.chart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charts/chart13.xml" ContentType="application/vnd.openxmlformats-officedocument.drawingml.chart+xml"/>
  <Override PartName="/ppt/charts/chart15.xml" ContentType="application/vnd.openxmlformats-officedocument.drawingml.chart+xml"/>
  <Override PartName="/ppt/charts/chart24.xml" ContentType="application/vnd.openxmlformats-officedocument.drawingml.char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harts/chart9.xml" ContentType="application/vnd.openxmlformats-officedocument.drawingml.chart+xml"/>
  <Override PartName="/ppt/charts/chart11.xml" ContentType="application/vnd.openxmlformats-officedocument.drawingml.chart+xml"/>
  <Override PartName="/ppt/charts/chart22.xml" ContentType="application/vnd.openxmlformats-officedocument.drawingml.chart+xml"/>
  <Override PartName="/ppt/charts/chart7.xml" ContentType="application/vnd.openxmlformats-officedocument.drawingml.chart+xml"/>
  <Override PartName="/ppt/charts/chart20.xml" ContentType="application/vnd.openxmlformats-officedocument.drawingml.char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drawings/drawing3.xml" ContentType="application/vnd.openxmlformats-officedocument.drawingml.chartshapes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rawings/drawing1.xml" ContentType="application/vnd.openxmlformats-officedocument.drawingml.chartshapes+xml"/>
  <Override PartName="/ppt/charts/chart18.xml" ContentType="application/vnd.openxmlformats-officedocument.drawingml.chart+xml"/>
  <Override PartName="/ppt/charts/chart27.xml" ContentType="application/vnd.openxmlformats-officedocument.drawingml.char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charts/chart16.xml" ContentType="application/vnd.openxmlformats-officedocument.drawingml.chart+xml"/>
  <Override PartName="/ppt/charts/chart25.xml" ContentType="application/vnd.openxmlformats-officedocument.drawingml.char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ppt/charts/chart14.xml" ContentType="application/vnd.openxmlformats-officedocument.drawingml.chart+xml"/>
  <Override PartName="/ppt/charts/chart23.xml" ContentType="application/vnd.openxmlformats-officedocument.drawingml.char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charts/chart8.xml" ContentType="application/vnd.openxmlformats-officedocument.drawingml.chart+xml"/>
  <Override PartName="/ppt/charts/chart12.xml" ContentType="application/vnd.openxmlformats-officedocument.drawingml.chart+xml"/>
  <Override PartName="/ppt/charts/chart21.xml" ContentType="application/vnd.openxmlformats-officedocument.drawingml.chart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Override PartName="/ppt/charts/chart10.xml" ContentType="application/vnd.openxmlformats-officedocument.drawingml.chart+xml"/>
  <Override PartName="/ppt/charts/chart4.xml" ContentType="application/vnd.openxmlformats-officedocument.drawingml.chart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charts/chart2.xml" ContentType="application/vnd.openxmlformats-officedocument.drawingml.char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drawings/drawing4.xml" ContentType="application/vnd.openxmlformats-officedocument.drawingml.chartshape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charts/chart19.xml" ContentType="application/vnd.openxmlformats-officedocument.drawingml.char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charts/chart26.xml" ContentType="application/vnd.openxmlformats-officedocument.drawingml.chart+xml"/>
  <Default Extension="rels" ContentType="application/vnd.openxmlformats-package.relationship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55"/>
  </p:notesMasterIdLst>
  <p:sldIdLst>
    <p:sldId id="256" r:id="rId2"/>
    <p:sldId id="299" r:id="rId3"/>
    <p:sldId id="298" r:id="rId4"/>
    <p:sldId id="270" r:id="rId5"/>
    <p:sldId id="359" r:id="rId6"/>
    <p:sldId id="320" r:id="rId7"/>
    <p:sldId id="358" r:id="rId8"/>
    <p:sldId id="360" r:id="rId9"/>
    <p:sldId id="275" r:id="rId10"/>
    <p:sldId id="336" r:id="rId11"/>
    <p:sldId id="337" r:id="rId12"/>
    <p:sldId id="288" r:id="rId13"/>
    <p:sldId id="344" r:id="rId14"/>
    <p:sldId id="355" r:id="rId15"/>
    <p:sldId id="266" r:id="rId16"/>
    <p:sldId id="257" r:id="rId17"/>
    <p:sldId id="259" r:id="rId18"/>
    <p:sldId id="258" r:id="rId19"/>
    <p:sldId id="322" r:id="rId20"/>
    <p:sldId id="323" r:id="rId21"/>
    <p:sldId id="265" r:id="rId22"/>
    <p:sldId id="302" r:id="rId23"/>
    <p:sldId id="338" r:id="rId24"/>
    <p:sldId id="339" r:id="rId25"/>
    <p:sldId id="291" r:id="rId26"/>
    <p:sldId id="345" r:id="rId27"/>
    <p:sldId id="354" r:id="rId28"/>
    <p:sldId id="305" r:id="rId29"/>
    <p:sldId id="312" r:id="rId30"/>
    <p:sldId id="306" r:id="rId31"/>
    <p:sldId id="307" r:id="rId32"/>
    <p:sldId id="308" r:id="rId33"/>
    <p:sldId id="310" r:id="rId34"/>
    <p:sldId id="314" r:id="rId35"/>
    <p:sldId id="315" r:id="rId36"/>
    <p:sldId id="340" r:id="rId37"/>
    <p:sldId id="341" r:id="rId38"/>
    <p:sldId id="316" r:id="rId39"/>
    <p:sldId id="350" r:id="rId40"/>
    <p:sldId id="357" r:id="rId41"/>
    <p:sldId id="361" r:id="rId42"/>
    <p:sldId id="362" r:id="rId43"/>
    <p:sldId id="363" r:id="rId44"/>
    <p:sldId id="365" r:id="rId45"/>
    <p:sldId id="366" r:id="rId46"/>
    <p:sldId id="367" r:id="rId47"/>
    <p:sldId id="368" r:id="rId48"/>
    <p:sldId id="369" r:id="rId49"/>
    <p:sldId id="370" r:id="rId50"/>
    <p:sldId id="371" r:id="rId51"/>
    <p:sldId id="372" r:id="rId52"/>
    <p:sldId id="373" r:id="rId53"/>
    <p:sldId id="374" r:id="rId5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777" autoAdjust="0"/>
    <p:restoredTop sz="94662" autoAdjust="0"/>
  </p:normalViewPr>
  <p:slideViewPr>
    <p:cSldViewPr>
      <p:cViewPr>
        <p:scale>
          <a:sx n="90" d="100"/>
          <a:sy n="90" d="100"/>
        </p:scale>
        <p:origin x="-504" y="9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447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0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1.xlsx"/></Relationships>
</file>

<file path=ppt/charts/_rels/chart1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_____Microsoft_Office_Excel12.xlsx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3.xlsx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4.xlsx"/></Relationships>
</file>

<file path=ppt/charts/_rels/chart1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5.xlsx"/></Relationships>
</file>

<file path=ppt/charts/_rels/chart1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6.xlsx"/></Relationships>
</file>

<file path=ppt/charts/_rels/chart1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7.xlsx"/></Relationships>
</file>

<file path=ppt/charts/_rels/chart1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8.xlsx"/></Relationships>
</file>

<file path=ppt/charts/_rels/chart19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package" Target="../embeddings/_____Microsoft_Office_Excel19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2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0.xlsx"/></Relationships>
</file>

<file path=ppt/charts/_rels/chart2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1.xlsx"/></Relationships>
</file>

<file path=ppt/charts/_rels/chart2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2.xlsx"/></Relationships>
</file>

<file path=ppt/charts/_rels/chart2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3.xlsx"/></Relationships>
</file>

<file path=ppt/charts/_rels/chart2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4.xlsx"/></Relationships>
</file>

<file path=ppt/charts/_rels/chart2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5.xlsx"/></Relationships>
</file>

<file path=ppt/charts/_rels/chart26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4.xml"/><Relationship Id="rId1" Type="http://schemas.openxmlformats.org/officeDocument/2006/relationships/package" Target="../embeddings/_____Microsoft_Office_Excel26.xlsx"/></Relationships>
</file>

<file path=ppt/charts/_rels/chart2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7.xlsx"/></Relationships>
</file>

<file path=ppt/charts/_rels/chart2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8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.xlsx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Office_Excel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Количество учащихся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Лист1!$A$2:$A$4</c:f>
              <c:strCache>
                <c:ptCount val="3"/>
                <c:pt idx="0">
                  <c:v>Итого по селу</c:v>
                </c:pt>
                <c:pt idx="1">
                  <c:v>Итого по городу</c:v>
                </c:pt>
                <c:pt idx="2">
                  <c:v>Итого по району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192</c:v>
                </c:pt>
                <c:pt idx="1">
                  <c:v>612</c:v>
                </c:pt>
                <c:pt idx="2">
                  <c:v>804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Выполняли работу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Лист1!$A$2:$A$4</c:f>
              <c:strCache>
                <c:ptCount val="3"/>
                <c:pt idx="0">
                  <c:v>Итого по селу</c:v>
                </c:pt>
                <c:pt idx="1">
                  <c:v>Итого по городу</c:v>
                </c:pt>
                <c:pt idx="2">
                  <c:v>Итого по району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187</c:v>
                </c:pt>
                <c:pt idx="1">
                  <c:v>585</c:v>
                </c:pt>
                <c:pt idx="2">
                  <c:v>773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Столбец2</c:v>
                </c:pt>
              </c:strCache>
            </c:strRef>
          </c:tx>
          <c:dLbls>
            <c:dLbl>
              <c:idx val="0"/>
              <c:layout>
                <c:manualLayout>
                  <c:x val="-6.9444444444444933E-2"/>
                  <c:y val="-2.8060326608944881E-2"/>
                </c:manualLayout>
              </c:layout>
              <c:dLblPos val="outEnd"/>
              <c:showVal val="1"/>
            </c:dLbl>
            <c:dLbl>
              <c:idx val="1"/>
              <c:layout>
                <c:manualLayout>
                  <c:x val="-6.7901234567902133E-2"/>
                  <c:y val="-0.29743968300227963"/>
                </c:manualLayout>
              </c:layout>
              <c:dLblPos val="outEnd"/>
              <c:showVal val="1"/>
            </c:dLbl>
            <c:dLbl>
              <c:idx val="2"/>
              <c:layout>
                <c:manualLayout>
                  <c:x val="-6.7901234567902133E-2"/>
                  <c:y val="-0.42371093179507746"/>
                </c:manualLayout>
              </c:layout>
              <c:dLblPos val="outEnd"/>
              <c:showVal val="1"/>
            </c:dLbl>
            <c:txPr>
              <a:bodyPr/>
              <a:lstStyle/>
              <a:p>
                <a:pPr>
                  <a:defRPr b="1">
                    <a:solidFill>
                      <a:schemeClr val="tx1"/>
                    </a:solidFill>
                  </a:defRPr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Лист1!$A$2:$A$4</c:f>
              <c:strCache>
                <c:ptCount val="3"/>
                <c:pt idx="0">
                  <c:v>Итого по селу</c:v>
                </c:pt>
                <c:pt idx="1">
                  <c:v>Итого по городу</c:v>
                </c:pt>
                <c:pt idx="2">
                  <c:v>Итого по району</c:v>
                </c:pt>
              </c:strCache>
            </c:strRef>
          </c:cat>
          <c:val>
            <c:numRef>
              <c:f>Лист1!$D$2:$D$4</c:f>
              <c:numCache>
                <c:formatCode>0%</c:formatCode>
                <c:ptCount val="3"/>
                <c:pt idx="0">
                  <c:v>0.9739583333333337</c:v>
                </c:pt>
                <c:pt idx="1">
                  <c:v>0.95588235294117663</c:v>
                </c:pt>
                <c:pt idx="2">
                  <c:v>0.9614427860696515</c:v>
                </c:pt>
              </c:numCache>
            </c:numRef>
          </c:val>
        </c:ser>
        <c:dLbls>
          <c:showVal val="1"/>
        </c:dLbls>
        <c:axId val="64283008"/>
        <c:axId val="64284544"/>
      </c:barChart>
      <c:catAx>
        <c:axId val="64283008"/>
        <c:scaling>
          <c:orientation val="minMax"/>
        </c:scaling>
        <c:axPos val="b"/>
        <c:tickLblPos val="nextTo"/>
        <c:crossAx val="64284544"/>
        <c:crosses val="autoZero"/>
        <c:auto val="1"/>
        <c:lblAlgn val="ctr"/>
        <c:lblOffset val="100"/>
      </c:catAx>
      <c:valAx>
        <c:axId val="64284544"/>
        <c:scaling>
          <c:orientation val="minMax"/>
        </c:scaling>
        <c:delete val="1"/>
        <c:axPos val="l"/>
        <c:majorGridlines/>
        <c:numFmt formatCode="General" sourceLinked="1"/>
        <c:tickLblPos val="nextTo"/>
        <c:crossAx val="64283008"/>
        <c:crosses val="autoZero"/>
        <c:crossBetween val="between"/>
      </c:valAx>
    </c:plotArea>
    <c:legend>
      <c:legendPos val="b"/>
      <c:legendEntry>
        <c:idx val="2"/>
        <c:delete val="1"/>
      </c:legendEntry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0"/>
              <c:layout>
                <c:manualLayout>
                  <c:x val="0.35185185185186185"/>
                  <c:y val="-1.1224133123521584E-2"/>
                </c:manualLayout>
              </c:layout>
              <c:dLblPos val="outEnd"/>
              <c:showVal val="1"/>
            </c:dLbl>
            <c:dLbl>
              <c:idx val="1"/>
              <c:layout/>
              <c:showVal val="1"/>
            </c:dLbl>
            <c:dLbl>
              <c:idx val="2"/>
              <c:layout/>
              <c:showVal val="1"/>
            </c:dLbl>
            <c:dLbl>
              <c:idx val="3"/>
              <c:layout/>
              <c:showVal val="1"/>
            </c:dLbl>
            <c:dLbl>
              <c:idx val="4"/>
              <c:layout/>
              <c:showVal val="1"/>
            </c:dLbl>
            <c:dLbl>
              <c:idx val="5"/>
              <c:layout/>
              <c:showVal val="1"/>
            </c:dLbl>
            <c:dLbl>
              <c:idx val="6"/>
              <c:delete val="1"/>
            </c:dLbl>
            <c:dLbl>
              <c:idx val="7"/>
              <c:layout/>
              <c:showVal val="1"/>
            </c:dLbl>
            <c:dLbl>
              <c:idx val="8"/>
              <c:delete val="1"/>
            </c:dLbl>
            <c:dLbl>
              <c:idx val="9"/>
              <c:layout/>
              <c:showVal val="1"/>
            </c:dLbl>
            <c:dLbl>
              <c:idx val="10"/>
              <c:layout/>
              <c:showVal val="1"/>
            </c:dLbl>
            <c:dLbl>
              <c:idx val="11"/>
              <c:layout/>
              <c:showVal val="1"/>
            </c:dLbl>
            <c:dLbl>
              <c:idx val="12"/>
              <c:layout/>
              <c:showVal val="1"/>
            </c:dLbl>
            <c:dLbl>
              <c:idx val="13"/>
              <c:layout/>
              <c:showVal val="1"/>
            </c:dLbl>
            <c:dLbl>
              <c:idx val="14"/>
              <c:layout/>
              <c:showVal val="1"/>
            </c:dLbl>
            <c:dLbl>
              <c:idx val="15"/>
              <c:layout/>
              <c:showVal val="1"/>
            </c:dLbl>
            <c:dLbl>
              <c:idx val="16"/>
              <c:layout/>
              <c:showVal val="1"/>
            </c:dLbl>
            <c:dLbl>
              <c:idx val="17"/>
              <c:layout/>
              <c:showVal val="1"/>
            </c:dLbl>
            <c:dLbl>
              <c:idx val="18"/>
              <c:layout/>
              <c:showVal val="1"/>
            </c:dLbl>
            <c:txPr>
              <a:bodyPr/>
              <a:lstStyle/>
              <a:p>
                <a:pPr>
                  <a:defRPr sz="1000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Лист1!$A$2:$A$21</c:f>
              <c:strCache>
                <c:ptCount val="20"/>
                <c:pt idx="0">
                  <c:v>СОШ им. Горького</c:v>
                </c:pt>
                <c:pt idx="1">
                  <c:v>Федотовская ООШ</c:v>
                </c:pt>
                <c:pt idx="2">
                  <c:v>М.Карамалкинская ООШ</c:v>
                </c:pt>
                <c:pt idx="3">
                  <c:v>Н – Чершелинская ООШ</c:v>
                </c:pt>
                <c:pt idx="4">
                  <c:v>Н- Иштирякская ш –дет.сад</c:v>
                </c:pt>
                <c:pt idx="5">
                  <c:v>Ст – Иштерякская ООШ</c:v>
                </c:pt>
                <c:pt idx="6">
                  <c:v>Урдалинская ООШ</c:v>
                </c:pt>
                <c:pt idx="7">
                  <c:v>Куакбашская ООШ</c:v>
                </c:pt>
                <c:pt idx="8">
                  <c:v>Сугушлинская ООШ</c:v>
                </c:pt>
                <c:pt idx="9">
                  <c:v>Сарабикуловская ООШ</c:v>
                </c:pt>
                <c:pt idx="10">
                  <c:v>Керлигачская ООШ</c:v>
                </c:pt>
                <c:pt idx="11">
                  <c:v>Н. -Чершелин. ш – дет. сад</c:v>
                </c:pt>
                <c:pt idx="12">
                  <c:v>Н.Серёжкинская СОШ</c:v>
                </c:pt>
                <c:pt idx="13">
                  <c:v>Ивановская ООШ</c:v>
                </c:pt>
                <c:pt idx="14">
                  <c:v>Ст-Письмянская ООШ</c:v>
                </c:pt>
                <c:pt idx="15">
                  <c:v>Шугуровская СОШ </c:v>
                </c:pt>
                <c:pt idx="16">
                  <c:v>Тимяшевская СОШ</c:v>
                </c:pt>
                <c:pt idx="17">
                  <c:v>Подлесная ООШ</c:v>
                </c:pt>
                <c:pt idx="18">
                  <c:v>Старо - Кувакская СОШ</c:v>
                </c:pt>
                <c:pt idx="19">
                  <c:v>Урмышлинская ООШ</c:v>
                </c:pt>
              </c:strCache>
            </c:strRef>
          </c:cat>
          <c:val>
            <c:numRef>
              <c:f>Лист1!$B$2:$B$21</c:f>
              <c:numCache>
                <c:formatCode>0%</c:formatCode>
                <c:ptCount val="20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  <c:pt idx="8">
                  <c:v>1</c:v>
                </c:pt>
                <c:pt idx="9">
                  <c:v>1</c:v>
                </c:pt>
                <c:pt idx="10">
                  <c:v>1</c:v>
                </c:pt>
                <c:pt idx="11">
                  <c:v>1</c:v>
                </c:pt>
                <c:pt idx="12">
                  <c:v>1</c:v>
                </c:pt>
                <c:pt idx="13">
                  <c:v>1</c:v>
                </c:pt>
                <c:pt idx="14">
                  <c:v>1</c:v>
                </c:pt>
                <c:pt idx="15">
                  <c:v>1</c:v>
                </c:pt>
                <c:pt idx="16">
                  <c:v>1</c:v>
                </c:pt>
                <c:pt idx="17">
                  <c:v>0.9</c:v>
                </c:pt>
                <c:pt idx="18">
                  <c:v>0.9</c:v>
                </c:pt>
                <c:pt idx="19">
                  <c:v>0.78</c:v>
                </c:pt>
              </c:numCache>
            </c:numRef>
          </c:val>
        </c:ser>
        <c:axId val="83252352"/>
        <c:axId val="83253888"/>
      </c:barChart>
      <c:catAx>
        <c:axId val="83252352"/>
        <c:scaling>
          <c:orientation val="minMax"/>
        </c:scaling>
        <c:axPos val="b"/>
        <c:tickLblPos val="nextTo"/>
        <c:txPr>
          <a:bodyPr/>
          <a:lstStyle/>
          <a:p>
            <a:pPr>
              <a:defRPr sz="1100"/>
            </a:pPr>
            <a:endParaRPr lang="ru-RU"/>
          </a:p>
        </c:txPr>
        <c:crossAx val="83253888"/>
        <c:crosses val="autoZero"/>
        <c:auto val="1"/>
        <c:lblAlgn val="ctr"/>
        <c:lblOffset val="100"/>
      </c:catAx>
      <c:valAx>
        <c:axId val="83253888"/>
        <c:scaling>
          <c:orientation val="minMax"/>
        </c:scaling>
        <c:delete val="1"/>
        <c:axPos val="l"/>
        <c:majorGridlines/>
        <c:numFmt formatCode="0%" sourceLinked="1"/>
        <c:tickLblPos val="nextTo"/>
        <c:crossAx val="83252352"/>
        <c:crosses val="autoZero"/>
        <c:crossBetween val="between"/>
      </c:valAx>
      <c:spPr>
        <a:ln>
          <a:noFill/>
        </a:ln>
      </c:spPr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5.7490147149632936E-2"/>
          <c:y val="0.11904761904761912"/>
          <c:w val="0.93580130441650922"/>
          <c:h val="0.63692017664461364"/>
        </c:manualLayout>
      </c:layout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</c:strCache>
            </c:strRef>
          </c:tx>
          <c:dLbls>
            <c:txPr>
              <a:bodyPr/>
              <a:lstStyle/>
              <a:p>
                <a:pPr>
                  <a:defRPr sz="1200" b="1" spc="0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Лист1!$A$2:$A$13</c:f>
              <c:strCache>
                <c:ptCount val="12"/>
                <c:pt idx="0">
                  <c:v>ООШ №1</c:v>
                </c:pt>
                <c:pt idx="1">
                  <c:v>СОШ №2</c:v>
                </c:pt>
                <c:pt idx="2">
                  <c:v>Лицей №12</c:v>
                </c:pt>
                <c:pt idx="3">
                  <c:v>СОШ №10</c:v>
                </c:pt>
                <c:pt idx="4">
                  <c:v>СОШ №8</c:v>
                </c:pt>
                <c:pt idx="5">
                  <c:v>СОШ №4</c:v>
                </c:pt>
                <c:pt idx="6">
                  <c:v>СОШ №5</c:v>
                </c:pt>
                <c:pt idx="7">
                  <c:v>СОШ №7</c:v>
                </c:pt>
                <c:pt idx="8">
                  <c:v>СОШ №6</c:v>
                </c:pt>
                <c:pt idx="9">
                  <c:v>СОШ №13</c:v>
                </c:pt>
                <c:pt idx="10">
                  <c:v>СОШ №3</c:v>
                </c:pt>
                <c:pt idx="11">
                  <c:v>Гимназия №11</c:v>
                </c:pt>
              </c:strCache>
            </c:strRef>
          </c:cat>
          <c:val>
            <c:numRef>
              <c:f>Лист1!$B$2:$B$13</c:f>
              <c:numCache>
                <c:formatCode>0%</c:formatCode>
                <c:ptCount val="12"/>
                <c:pt idx="0">
                  <c:v>0.86000000000000065</c:v>
                </c:pt>
                <c:pt idx="1">
                  <c:v>0.84000000000000064</c:v>
                </c:pt>
                <c:pt idx="2">
                  <c:v>0.83000000000000063</c:v>
                </c:pt>
                <c:pt idx="3">
                  <c:v>0.72000000000000064</c:v>
                </c:pt>
                <c:pt idx="4">
                  <c:v>0.71000000000000063</c:v>
                </c:pt>
                <c:pt idx="5">
                  <c:v>0.71000000000000063</c:v>
                </c:pt>
                <c:pt idx="6">
                  <c:v>0.69000000000000061</c:v>
                </c:pt>
                <c:pt idx="7">
                  <c:v>0.68</c:v>
                </c:pt>
                <c:pt idx="8">
                  <c:v>0.630000000000001</c:v>
                </c:pt>
                <c:pt idx="9">
                  <c:v>0.62000000000000088</c:v>
                </c:pt>
                <c:pt idx="10">
                  <c:v>0.58000000000000007</c:v>
                </c:pt>
                <c:pt idx="11">
                  <c:v>0.58000000000000007</c:v>
                </c:pt>
              </c:numCache>
            </c:numRef>
          </c:val>
        </c:ser>
        <c:axId val="83456000"/>
        <c:axId val="83457536"/>
      </c:barChart>
      <c:catAx>
        <c:axId val="83456000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83457536"/>
        <c:crosses val="autoZero"/>
        <c:auto val="1"/>
        <c:lblAlgn val="ctr"/>
        <c:lblOffset val="100"/>
      </c:catAx>
      <c:valAx>
        <c:axId val="83457536"/>
        <c:scaling>
          <c:orientation val="minMax"/>
        </c:scaling>
        <c:delete val="1"/>
        <c:axPos val="l"/>
        <c:numFmt formatCode="0%" sourceLinked="1"/>
        <c:tickLblPos val="nextTo"/>
        <c:crossAx val="83456000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1"/>
              <c:delete val="1"/>
            </c:dLbl>
            <c:dLbl>
              <c:idx val="3"/>
              <c:layout/>
              <c:showVal val="1"/>
            </c:dLbl>
            <c:dLbl>
              <c:idx val="5"/>
              <c:layout/>
              <c:showVal val="1"/>
            </c:dLbl>
            <c:dLbl>
              <c:idx val="7"/>
              <c:layout/>
              <c:showVal val="1"/>
            </c:dLbl>
            <c:dLbl>
              <c:idx val="9"/>
              <c:layout/>
              <c:showVal val="1"/>
            </c:dLbl>
            <c:dLbl>
              <c:idx val="11"/>
              <c:layout/>
              <c:showVal val="1"/>
            </c:dLbl>
            <c:dLbl>
              <c:idx val="13"/>
              <c:layout/>
              <c:showVal val="1"/>
            </c:dLbl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Лист1!$A$2:$A$21</c:f>
              <c:strCache>
                <c:ptCount val="20"/>
                <c:pt idx="0">
                  <c:v>М.Карамалкинская ООШ</c:v>
                </c:pt>
                <c:pt idx="1">
                  <c:v>Н. -Чершелин. ш – дет. сад</c:v>
                </c:pt>
                <c:pt idx="2">
                  <c:v>Н- Иштирякская ш –дет.сад</c:v>
                </c:pt>
                <c:pt idx="3">
                  <c:v>Н – Чершелинская ООШ</c:v>
                </c:pt>
                <c:pt idx="4">
                  <c:v>Тимяшевская СОШ</c:v>
                </c:pt>
                <c:pt idx="5">
                  <c:v>Ивановская ООШ</c:v>
                </c:pt>
                <c:pt idx="6">
                  <c:v>Шугуровская СОШ </c:v>
                </c:pt>
                <c:pt idx="7">
                  <c:v>Ст – Иштерякская ООШ</c:v>
                </c:pt>
                <c:pt idx="8">
                  <c:v>Урдалинская ООШ</c:v>
                </c:pt>
                <c:pt idx="9">
                  <c:v>Подлесная ООШ</c:v>
                </c:pt>
                <c:pt idx="10">
                  <c:v>Сугушлинская ООШ</c:v>
                </c:pt>
                <c:pt idx="11">
                  <c:v>Сарабикуловская ООШ</c:v>
                </c:pt>
                <c:pt idx="12">
                  <c:v>Федотовская ООШ</c:v>
                </c:pt>
                <c:pt idx="13">
                  <c:v>СОШ им. Горького</c:v>
                </c:pt>
                <c:pt idx="14">
                  <c:v>Старо - Кувакская СОШ</c:v>
                </c:pt>
                <c:pt idx="15">
                  <c:v>Куакбашская ООШ</c:v>
                </c:pt>
                <c:pt idx="16">
                  <c:v>Керлигачская ООШ</c:v>
                </c:pt>
                <c:pt idx="17">
                  <c:v>Ст-Письмянская ООШ</c:v>
                </c:pt>
                <c:pt idx="18">
                  <c:v>Н.Серёжкинская СОШ</c:v>
                </c:pt>
                <c:pt idx="19">
                  <c:v>Урмышлинская ООШ</c:v>
                </c:pt>
              </c:strCache>
            </c:strRef>
          </c:cat>
          <c:val>
            <c:numRef>
              <c:f>Лист1!$B$2:$B$21</c:f>
              <c:numCache>
                <c:formatCode>0%</c:formatCode>
                <c:ptCount val="20"/>
                <c:pt idx="0">
                  <c:v>1</c:v>
                </c:pt>
                <c:pt idx="1">
                  <c:v>1</c:v>
                </c:pt>
                <c:pt idx="2">
                  <c:v>0.8</c:v>
                </c:pt>
                <c:pt idx="3">
                  <c:v>0.750000000000001</c:v>
                </c:pt>
                <c:pt idx="4">
                  <c:v>0.71000000000000063</c:v>
                </c:pt>
                <c:pt idx="5">
                  <c:v>0.71000000000000063</c:v>
                </c:pt>
                <c:pt idx="6">
                  <c:v>0.69000000000000061</c:v>
                </c:pt>
                <c:pt idx="7">
                  <c:v>0.68</c:v>
                </c:pt>
                <c:pt idx="8">
                  <c:v>0.67000000000000115</c:v>
                </c:pt>
                <c:pt idx="9">
                  <c:v>0.60000000000000064</c:v>
                </c:pt>
                <c:pt idx="10">
                  <c:v>0.60000000000000064</c:v>
                </c:pt>
                <c:pt idx="11">
                  <c:v>0.60000000000000064</c:v>
                </c:pt>
                <c:pt idx="12">
                  <c:v>0.56999999999999995</c:v>
                </c:pt>
                <c:pt idx="13">
                  <c:v>0.56999999999999995</c:v>
                </c:pt>
                <c:pt idx="14">
                  <c:v>0.55000000000000004</c:v>
                </c:pt>
                <c:pt idx="15">
                  <c:v>0.5</c:v>
                </c:pt>
                <c:pt idx="16">
                  <c:v>0.5</c:v>
                </c:pt>
                <c:pt idx="17">
                  <c:v>0.43000000000000038</c:v>
                </c:pt>
                <c:pt idx="18">
                  <c:v>0.33000000000000057</c:v>
                </c:pt>
                <c:pt idx="19">
                  <c:v>0.33000000000000057</c:v>
                </c:pt>
              </c:numCache>
            </c:numRef>
          </c:val>
        </c:ser>
        <c:dLbls>
          <c:showVal val="1"/>
        </c:dLbls>
        <c:axId val="83838080"/>
        <c:axId val="83839616"/>
      </c:barChart>
      <c:catAx>
        <c:axId val="83838080"/>
        <c:scaling>
          <c:orientation val="minMax"/>
        </c:scaling>
        <c:axPos val="b"/>
        <c:tickLblPos val="nextTo"/>
        <c:txPr>
          <a:bodyPr/>
          <a:lstStyle/>
          <a:p>
            <a:pPr>
              <a:defRPr sz="1100"/>
            </a:pPr>
            <a:endParaRPr lang="ru-RU"/>
          </a:p>
        </c:txPr>
        <c:crossAx val="83839616"/>
        <c:crosses val="autoZero"/>
        <c:auto val="1"/>
        <c:lblAlgn val="ctr"/>
        <c:lblOffset val="100"/>
      </c:catAx>
      <c:valAx>
        <c:axId val="83839616"/>
        <c:scaling>
          <c:orientation val="minMax"/>
        </c:scaling>
        <c:delete val="1"/>
        <c:axPos val="l"/>
        <c:majorGridlines/>
        <c:numFmt formatCode="0%" sourceLinked="1"/>
        <c:tickLblPos val="nextTo"/>
        <c:crossAx val="83838080"/>
        <c:crosses val="autoZero"/>
        <c:crossBetween val="between"/>
      </c:valAx>
      <c:spPr>
        <a:ln>
          <a:noFill/>
        </a:ln>
      </c:spPr>
    </c:plotArea>
    <c:plotVisOnly val="1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6.1106394132965813E-2"/>
          <c:y val="0"/>
          <c:w val="0.9388936237339871"/>
          <c:h val="0.62369266341709084"/>
        </c:manualLayout>
      </c:layout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</c:strCache>
            </c:strRef>
          </c:tx>
          <c:dLbls>
            <c:txPr>
              <a:bodyPr/>
              <a:lstStyle/>
              <a:p>
                <a:pPr>
                  <a:defRPr sz="1200" b="1" spc="0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Лист1!$A$2:$A$13</c:f>
              <c:strCache>
                <c:ptCount val="12"/>
                <c:pt idx="0">
                  <c:v>СОШ №2</c:v>
                </c:pt>
                <c:pt idx="1">
                  <c:v>Лицей №12</c:v>
                </c:pt>
                <c:pt idx="2">
                  <c:v>СОШ №5</c:v>
                </c:pt>
                <c:pt idx="3">
                  <c:v>ООШ №1</c:v>
                </c:pt>
                <c:pt idx="4">
                  <c:v>СОШ №13</c:v>
                </c:pt>
                <c:pt idx="5">
                  <c:v>СОШ №4</c:v>
                </c:pt>
                <c:pt idx="6">
                  <c:v>СОШ №3</c:v>
                </c:pt>
                <c:pt idx="7">
                  <c:v>СОШ №7</c:v>
                </c:pt>
                <c:pt idx="8">
                  <c:v>СОШ №10</c:v>
                </c:pt>
                <c:pt idx="9">
                  <c:v>Гимназия №11</c:v>
                </c:pt>
                <c:pt idx="10">
                  <c:v>СОШ №6</c:v>
                </c:pt>
                <c:pt idx="11">
                  <c:v>СОШ №8</c:v>
                </c:pt>
              </c:strCache>
            </c:strRef>
          </c:cat>
          <c:val>
            <c:numRef>
              <c:f>Лист1!$B$2:$B$13</c:f>
              <c:numCache>
                <c:formatCode>0.0</c:formatCode>
                <c:ptCount val="12"/>
                <c:pt idx="0">
                  <c:v>4.3</c:v>
                </c:pt>
                <c:pt idx="1">
                  <c:v>4</c:v>
                </c:pt>
                <c:pt idx="2">
                  <c:v>4</c:v>
                </c:pt>
                <c:pt idx="3">
                  <c:v>4</c:v>
                </c:pt>
                <c:pt idx="4">
                  <c:v>4</c:v>
                </c:pt>
                <c:pt idx="5">
                  <c:v>3.9</c:v>
                </c:pt>
                <c:pt idx="6">
                  <c:v>3.8</c:v>
                </c:pt>
                <c:pt idx="7">
                  <c:v>3.8</c:v>
                </c:pt>
                <c:pt idx="8">
                  <c:v>3.8</c:v>
                </c:pt>
                <c:pt idx="9">
                  <c:v>3.8</c:v>
                </c:pt>
                <c:pt idx="10">
                  <c:v>3.7</c:v>
                </c:pt>
                <c:pt idx="11">
                  <c:v>3.7</c:v>
                </c:pt>
              </c:numCache>
            </c:numRef>
          </c:val>
        </c:ser>
        <c:axId val="84046208"/>
        <c:axId val="84070400"/>
      </c:barChart>
      <c:catAx>
        <c:axId val="84046208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84070400"/>
        <c:crosses val="autoZero"/>
        <c:auto val="1"/>
        <c:lblAlgn val="ctr"/>
        <c:lblOffset val="100"/>
      </c:catAx>
      <c:valAx>
        <c:axId val="84070400"/>
        <c:scaling>
          <c:orientation val="minMax"/>
        </c:scaling>
        <c:delete val="1"/>
        <c:axPos val="l"/>
        <c:majorGridlines/>
        <c:numFmt formatCode="0.0" sourceLinked="1"/>
        <c:tickLblPos val="nextTo"/>
        <c:crossAx val="84046208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0.11356591364722465"/>
          <c:y val="0"/>
          <c:w val="0.84887546148256265"/>
          <c:h val="0.61123301517196127"/>
        </c:manualLayout>
      </c:layout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txPr>
              <a:bodyPr/>
              <a:lstStyle/>
              <a:p>
                <a:pPr>
                  <a:defRPr sz="1200" b="1" spc="-150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Лист1!$A$2:$A$21</c:f>
              <c:strCache>
                <c:ptCount val="20"/>
                <c:pt idx="0">
                  <c:v>Н.-Иштиряк н.ш. -д.с.</c:v>
                </c:pt>
                <c:pt idx="1">
                  <c:v>М.Карамалкинская ООШ</c:v>
                </c:pt>
                <c:pt idx="2">
                  <c:v>Нов.Чершелин. Н.ш.- д.с       </c:v>
                </c:pt>
                <c:pt idx="3">
                  <c:v>Тимяшевская СОШ</c:v>
                </c:pt>
                <c:pt idx="4">
                  <c:v>Ст. – Иштиряк. ООШ</c:v>
                </c:pt>
                <c:pt idx="5">
                  <c:v>Шугуровская СОШ</c:v>
                </c:pt>
                <c:pt idx="6">
                  <c:v>Сугушлинская ООШ</c:v>
                </c:pt>
                <c:pt idx="7">
                  <c:v>Нижнечершилинская ООШ</c:v>
                </c:pt>
                <c:pt idx="8">
                  <c:v>Сарабикуловская ООШ</c:v>
                </c:pt>
                <c:pt idx="9">
                  <c:v>Зеленорощинская СОШ</c:v>
                </c:pt>
                <c:pt idx="10">
                  <c:v>Ивановская ООШ</c:v>
                </c:pt>
                <c:pt idx="11">
                  <c:v>Подлесная ООШ</c:v>
                </c:pt>
                <c:pt idx="12">
                  <c:v>Урдалинская ООШ</c:v>
                </c:pt>
                <c:pt idx="13">
                  <c:v>Старо - Кувакская СОШ</c:v>
                </c:pt>
                <c:pt idx="14">
                  <c:v>Куакбашская ООШ</c:v>
                </c:pt>
                <c:pt idx="15">
                  <c:v>Керлигачская ООШ</c:v>
                </c:pt>
                <c:pt idx="16">
                  <c:v>Ст.-Письмянская ООШ</c:v>
                </c:pt>
                <c:pt idx="17">
                  <c:v>Федотовская ООШ</c:v>
                </c:pt>
                <c:pt idx="18">
                  <c:v>Н.-Сережкинская СОШ</c:v>
                </c:pt>
                <c:pt idx="19">
                  <c:v>Урмышлинская ООШ</c:v>
                </c:pt>
              </c:strCache>
            </c:strRef>
          </c:cat>
          <c:val>
            <c:numRef>
              <c:f>Лист1!$B$2:$B$21</c:f>
              <c:numCache>
                <c:formatCode>0.0</c:formatCode>
                <c:ptCount val="20"/>
                <c:pt idx="0">
                  <c:v>4.2</c:v>
                </c:pt>
                <c:pt idx="1">
                  <c:v>4</c:v>
                </c:pt>
                <c:pt idx="2">
                  <c:v>4</c:v>
                </c:pt>
                <c:pt idx="3">
                  <c:v>4</c:v>
                </c:pt>
                <c:pt idx="4">
                  <c:v>4</c:v>
                </c:pt>
                <c:pt idx="5">
                  <c:v>3.9</c:v>
                </c:pt>
                <c:pt idx="6">
                  <c:v>3.8</c:v>
                </c:pt>
                <c:pt idx="7">
                  <c:v>3.8</c:v>
                </c:pt>
                <c:pt idx="8">
                  <c:v>3.8</c:v>
                </c:pt>
                <c:pt idx="9">
                  <c:v>3.7</c:v>
                </c:pt>
                <c:pt idx="10">
                  <c:v>3.7</c:v>
                </c:pt>
                <c:pt idx="11">
                  <c:v>3.6</c:v>
                </c:pt>
                <c:pt idx="12">
                  <c:v>3.6</c:v>
                </c:pt>
                <c:pt idx="13">
                  <c:v>3.6</c:v>
                </c:pt>
                <c:pt idx="14">
                  <c:v>3.5</c:v>
                </c:pt>
                <c:pt idx="15">
                  <c:v>3.5</c:v>
                </c:pt>
                <c:pt idx="16">
                  <c:v>3.4</c:v>
                </c:pt>
                <c:pt idx="17">
                  <c:v>3.3</c:v>
                </c:pt>
                <c:pt idx="18">
                  <c:v>3.3</c:v>
                </c:pt>
                <c:pt idx="19">
                  <c:v>3.3</c:v>
                </c:pt>
              </c:numCache>
            </c:numRef>
          </c:val>
        </c:ser>
        <c:axId val="84159872"/>
        <c:axId val="84173952"/>
      </c:barChart>
      <c:catAx>
        <c:axId val="84159872"/>
        <c:scaling>
          <c:orientation val="minMax"/>
        </c:scaling>
        <c:axPos val="b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84173952"/>
        <c:crosses val="autoZero"/>
        <c:auto val="1"/>
        <c:lblAlgn val="ctr"/>
        <c:lblOffset val="100"/>
      </c:catAx>
      <c:valAx>
        <c:axId val="84173952"/>
        <c:scaling>
          <c:orientation val="minMax"/>
        </c:scaling>
        <c:delete val="1"/>
        <c:axPos val="l"/>
        <c:majorGridlines/>
        <c:numFmt formatCode="0.0" sourceLinked="1"/>
        <c:tickLblPos val="nextTo"/>
        <c:crossAx val="84159872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Количество учащихся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Лист1!$A$2:$A$4</c:f>
              <c:strCache>
                <c:ptCount val="3"/>
                <c:pt idx="0">
                  <c:v>Итого по селу</c:v>
                </c:pt>
                <c:pt idx="1">
                  <c:v>Итого по городу</c:v>
                </c:pt>
                <c:pt idx="2">
                  <c:v>Итого по району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192</c:v>
                </c:pt>
                <c:pt idx="1">
                  <c:v>612</c:v>
                </c:pt>
                <c:pt idx="2">
                  <c:v>804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Выполняли работу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Лист1!$A$2:$A$4</c:f>
              <c:strCache>
                <c:ptCount val="3"/>
                <c:pt idx="0">
                  <c:v>Итого по селу</c:v>
                </c:pt>
                <c:pt idx="1">
                  <c:v>Итого по городу</c:v>
                </c:pt>
                <c:pt idx="2">
                  <c:v>Итого по району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186</c:v>
                </c:pt>
                <c:pt idx="1">
                  <c:v>584</c:v>
                </c:pt>
                <c:pt idx="2">
                  <c:v>770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Столбец2</c:v>
                </c:pt>
              </c:strCache>
            </c:strRef>
          </c:tx>
          <c:dLbls>
            <c:dLbl>
              <c:idx val="0"/>
              <c:layout>
                <c:manualLayout>
                  <c:x val="-6.9444444444444503E-2"/>
                  <c:y val="-2.8060326608944881E-2"/>
                </c:manualLayout>
              </c:layout>
              <c:dLblPos val="outEnd"/>
              <c:showVal val="1"/>
            </c:dLbl>
            <c:dLbl>
              <c:idx val="1"/>
              <c:layout>
                <c:manualLayout>
                  <c:x val="-6.7901234567901494E-2"/>
                  <c:y val="-0.29743968300227963"/>
                </c:manualLayout>
              </c:layout>
              <c:dLblPos val="outEnd"/>
              <c:showVal val="1"/>
            </c:dLbl>
            <c:dLbl>
              <c:idx val="2"/>
              <c:layout>
                <c:manualLayout>
                  <c:x val="-6.7901234567901494E-2"/>
                  <c:y val="-0.42371093179507746"/>
                </c:manualLayout>
              </c:layout>
              <c:dLblPos val="outEnd"/>
              <c:showVal val="1"/>
            </c:dLbl>
            <c:txPr>
              <a:bodyPr/>
              <a:lstStyle/>
              <a:p>
                <a:pPr>
                  <a:defRPr b="1">
                    <a:solidFill>
                      <a:schemeClr val="tx1"/>
                    </a:solidFill>
                  </a:defRPr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Лист1!$A$2:$A$4</c:f>
              <c:strCache>
                <c:ptCount val="3"/>
                <c:pt idx="0">
                  <c:v>Итого по селу</c:v>
                </c:pt>
                <c:pt idx="1">
                  <c:v>Итого по городу</c:v>
                </c:pt>
                <c:pt idx="2">
                  <c:v>Итого по району</c:v>
                </c:pt>
              </c:strCache>
            </c:strRef>
          </c:cat>
          <c:val>
            <c:numRef>
              <c:f>Лист1!$D$2:$D$4</c:f>
              <c:numCache>
                <c:formatCode>0%</c:formatCode>
                <c:ptCount val="3"/>
                <c:pt idx="0">
                  <c:v>0.96875000000000056</c:v>
                </c:pt>
                <c:pt idx="1">
                  <c:v>0.95424836601307284</c:v>
                </c:pt>
                <c:pt idx="2">
                  <c:v>0.95771144278606968</c:v>
                </c:pt>
              </c:numCache>
            </c:numRef>
          </c:val>
        </c:ser>
        <c:dLbls>
          <c:showVal val="1"/>
        </c:dLbls>
        <c:axId val="86574592"/>
        <c:axId val="86576128"/>
      </c:barChart>
      <c:catAx>
        <c:axId val="86574592"/>
        <c:scaling>
          <c:orientation val="minMax"/>
        </c:scaling>
        <c:axPos val="b"/>
        <c:tickLblPos val="nextTo"/>
        <c:crossAx val="86576128"/>
        <c:crosses val="autoZero"/>
        <c:auto val="1"/>
        <c:lblAlgn val="ctr"/>
        <c:lblOffset val="100"/>
      </c:catAx>
      <c:valAx>
        <c:axId val="86576128"/>
        <c:scaling>
          <c:orientation val="minMax"/>
        </c:scaling>
        <c:delete val="1"/>
        <c:axPos val="l"/>
        <c:majorGridlines/>
        <c:numFmt formatCode="General" sourceLinked="1"/>
        <c:tickLblPos val="nextTo"/>
        <c:crossAx val="86574592"/>
        <c:crosses val="autoZero"/>
        <c:crossBetween val="between"/>
      </c:valAx>
    </c:plotArea>
    <c:legend>
      <c:legendPos val="b"/>
      <c:legendEntry>
        <c:idx val="2"/>
        <c:delete val="1"/>
      </c:legendEntry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</c:strCache>
            </c:strRef>
          </c:tx>
          <c:dLbls>
            <c:txPr>
              <a:bodyPr/>
              <a:lstStyle/>
              <a:p>
                <a:pPr>
                  <a:defRPr sz="1200" b="1" spc="0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Лист1!$A$2:$A$13</c:f>
              <c:strCache>
                <c:ptCount val="12"/>
                <c:pt idx="0">
                  <c:v>СОШ №2</c:v>
                </c:pt>
                <c:pt idx="1">
                  <c:v>СОШ №4</c:v>
                </c:pt>
                <c:pt idx="2">
                  <c:v>СОШ №7</c:v>
                </c:pt>
                <c:pt idx="3">
                  <c:v>СОШ №8</c:v>
                </c:pt>
                <c:pt idx="4">
                  <c:v>СОШ №13</c:v>
                </c:pt>
                <c:pt idx="5">
                  <c:v>СОШ №10</c:v>
                </c:pt>
                <c:pt idx="6">
                  <c:v>СОШ №3</c:v>
                </c:pt>
                <c:pt idx="7">
                  <c:v>ООШ №1</c:v>
                </c:pt>
                <c:pt idx="8">
                  <c:v>СОШ №5</c:v>
                </c:pt>
                <c:pt idx="9">
                  <c:v>СОШ №6</c:v>
                </c:pt>
                <c:pt idx="10">
                  <c:v>Лицей №12</c:v>
                </c:pt>
                <c:pt idx="11">
                  <c:v>Гимназия №11</c:v>
                </c:pt>
              </c:strCache>
            </c:strRef>
          </c:cat>
          <c:val>
            <c:numRef>
              <c:f>Лист1!$B$2:$B$13</c:f>
              <c:numCache>
                <c:formatCode>0%</c:formatCode>
                <c:ptCount val="12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  <c:pt idx="8">
                  <c:v>1</c:v>
                </c:pt>
                <c:pt idx="9">
                  <c:v>1</c:v>
                </c:pt>
                <c:pt idx="10">
                  <c:v>1</c:v>
                </c:pt>
                <c:pt idx="11">
                  <c:v>1</c:v>
                </c:pt>
              </c:numCache>
            </c:numRef>
          </c:val>
        </c:ser>
        <c:axId val="86609280"/>
        <c:axId val="86623360"/>
      </c:barChart>
      <c:catAx>
        <c:axId val="86609280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86623360"/>
        <c:crosses val="autoZero"/>
        <c:auto val="1"/>
        <c:lblAlgn val="ctr"/>
        <c:lblOffset val="100"/>
      </c:catAx>
      <c:valAx>
        <c:axId val="86623360"/>
        <c:scaling>
          <c:orientation val="minMax"/>
        </c:scaling>
        <c:delete val="1"/>
        <c:axPos val="l"/>
        <c:majorGridlines/>
        <c:numFmt formatCode="0%" sourceLinked="1"/>
        <c:tickLblPos val="nextTo"/>
        <c:crossAx val="86609280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txPr>
              <a:bodyPr/>
              <a:lstStyle/>
              <a:p>
                <a:pPr>
                  <a:defRPr sz="1200" b="1" spc="-150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Лист1!$A$2:$A$21</c:f>
              <c:strCache>
                <c:ptCount val="20"/>
                <c:pt idx="0">
                  <c:v>Урмышлинская ООШ</c:v>
                </c:pt>
                <c:pt idx="1">
                  <c:v>Ст – Иштерякская ООШ</c:v>
                </c:pt>
                <c:pt idx="2">
                  <c:v>СОШ им. Горького</c:v>
                </c:pt>
                <c:pt idx="3">
                  <c:v>Шугуровская СОШ </c:v>
                </c:pt>
                <c:pt idx="4">
                  <c:v>Тимяшевская СОШ</c:v>
                </c:pt>
                <c:pt idx="5">
                  <c:v>Керлигачская ООШ</c:v>
                </c:pt>
                <c:pt idx="6">
                  <c:v>Н– Чершелинская ООШ</c:v>
                </c:pt>
                <c:pt idx="7">
                  <c:v>Федотовская ООШ</c:v>
                </c:pt>
                <c:pt idx="8">
                  <c:v>Сугушлинская ООШ</c:v>
                </c:pt>
                <c:pt idx="9">
                  <c:v>Сарабикуловская ООШ</c:v>
                </c:pt>
                <c:pt idx="10">
                  <c:v>Н–Чершелин. ш.– дет. сад</c:v>
                </c:pt>
                <c:pt idx="11">
                  <c:v>Куакбашская ООШ</c:v>
                </c:pt>
                <c:pt idx="12">
                  <c:v>М.Карамалкинская ООШ</c:v>
                </c:pt>
                <c:pt idx="13">
                  <c:v>Н - Иштирякская ш- д. сад</c:v>
                </c:pt>
                <c:pt idx="14">
                  <c:v>Н.Серёжкинская СОШ</c:v>
                </c:pt>
                <c:pt idx="15">
                  <c:v>Урдалинская ООШ</c:v>
                </c:pt>
                <c:pt idx="16">
                  <c:v>Ивановская ООШ</c:v>
                </c:pt>
                <c:pt idx="17">
                  <c:v>Ст-Письмянская ООШ</c:v>
                </c:pt>
                <c:pt idx="18">
                  <c:v>Старо - Кувакская СОШ</c:v>
                </c:pt>
                <c:pt idx="19">
                  <c:v>Подлесная ООШ</c:v>
                </c:pt>
              </c:strCache>
            </c:strRef>
          </c:cat>
          <c:val>
            <c:numRef>
              <c:f>Лист1!$B$2:$B$21</c:f>
              <c:numCache>
                <c:formatCode>0%</c:formatCode>
                <c:ptCount val="20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  <c:pt idx="8">
                  <c:v>1</c:v>
                </c:pt>
                <c:pt idx="9">
                  <c:v>1</c:v>
                </c:pt>
                <c:pt idx="10">
                  <c:v>1</c:v>
                </c:pt>
                <c:pt idx="11">
                  <c:v>1</c:v>
                </c:pt>
                <c:pt idx="12">
                  <c:v>1</c:v>
                </c:pt>
                <c:pt idx="13">
                  <c:v>1</c:v>
                </c:pt>
                <c:pt idx="14">
                  <c:v>1</c:v>
                </c:pt>
                <c:pt idx="15">
                  <c:v>1</c:v>
                </c:pt>
                <c:pt idx="16">
                  <c:v>1</c:v>
                </c:pt>
                <c:pt idx="17">
                  <c:v>1</c:v>
                </c:pt>
                <c:pt idx="18">
                  <c:v>1</c:v>
                </c:pt>
                <c:pt idx="19">
                  <c:v>1</c:v>
                </c:pt>
              </c:numCache>
            </c:numRef>
          </c:val>
        </c:ser>
        <c:axId val="86553344"/>
        <c:axId val="86554880"/>
      </c:barChart>
      <c:catAx>
        <c:axId val="86553344"/>
        <c:scaling>
          <c:orientation val="minMax"/>
        </c:scaling>
        <c:axPos val="b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86554880"/>
        <c:crosses val="autoZero"/>
        <c:auto val="1"/>
        <c:lblAlgn val="ctr"/>
        <c:lblOffset val="100"/>
      </c:catAx>
      <c:valAx>
        <c:axId val="86554880"/>
        <c:scaling>
          <c:orientation val="minMax"/>
        </c:scaling>
        <c:delete val="1"/>
        <c:axPos val="l"/>
        <c:majorGridlines/>
        <c:numFmt formatCode="0%" sourceLinked="1"/>
        <c:tickLblPos val="nextTo"/>
        <c:crossAx val="86553344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7.6829991932634234E-2"/>
          <c:y val="1.3227513227513242E-2"/>
          <c:w val="0.91722922653296624"/>
          <c:h val="0.64846185893430064"/>
        </c:manualLayout>
      </c:layout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0"/>
              <c:layout/>
              <c:showVal val="1"/>
            </c:dLbl>
            <c:dLbl>
              <c:idx val="1"/>
              <c:layout/>
              <c:showVal val="1"/>
            </c:dLbl>
            <c:dLbl>
              <c:idx val="2"/>
              <c:layout/>
              <c:showVal val="1"/>
            </c:dLbl>
            <c:dLbl>
              <c:idx val="3"/>
              <c:layout>
                <c:manualLayout>
                  <c:x val="1.0160880609652992E-2"/>
                  <c:y val="-7.9365079365079413E-3"/>
                </c:manualLayout>
              </c:layout>
              <c:dLblPos val="outEnd"/>
              <c:showVal val="1"/>
            </c:dLbl>
            <c:dLbl>
              <c:idx val="4"/>
              <c:layout/>
              <c:showVal val="1"/>
            </c:dLbl>
            <c:dLbl>
              <c:idx val="5"/>
              <c:layout/>
              <c:showVal val="1"/>
            </c:dLbl>
            <c:dLbl>
              <c:idx val="6"/>
              <c:layout/>
              <c:showVal val="1"/>
            </c:dLbl>
            <c:dLbl>
              <c:idx val="7"/>
              <c:layout/>
              <c:showVal val="1"/>
            </c:dLbl>
            <c:dLbl>
              <c:idx val="8"/>
              <c:layout>
                <c:manualLayout>
                  <c:x val="0"/>
                  <c:y val="-1.058201058201058E-2"/>
                </c:manualLayout>
              </c:layout>
              <c:showVal val="1"/>
            </c:dLbl>
            <c:dLblPos val="outEnd"/>
            <c:showVal val="1"/>
          </c:dLbls>
          <c:cat>
            <c:strRef>
              <c:f>Лист1!$A$2:$A$13</c:f>
              <c:strCache>
                <c:ptCount val="12"/>
                <c:pt idx="0">
                  <c:v>Лицей №12</c:v>
                </c:pt>
                <c:pt idx="1">
                  <c:v>СОШ №8</c:v>
                </c:pt>
                <c:pt idx="2">
                  <c:v>СОШ №2</c:v>
                </c:pt>
                <c:pt idx="3">
                  <c:v>ООШ №1</c:v>
                </c:pt>
                <c:pt idx="4">
                  <c:v>СОШ №7</c:v>
                </c:pt>
                <c:pt idx="5">
                  <c:v>СОШ №5</c:v>
                </c:pt>
                <c:pt idx="6">
                  <c:v>СОШ №6</c:v>
                </c:pt>
                <c:pt idx="7">
                  <c:v>Гимназия №11</c:v>
                </c:pt>
                <c:pt idx="8">
                  <c:v>СОШ №4</c:v>
                </c:pt>
                <c:pt idx="9">
                  <c:v>СОШ №10</c:v>
                </c:pt>
                <c:pt idx="10">
                  <c:v>СОШ №13</c:v>
                </c:pt>
                <c:pt idx="11">
                  <c:v>СОШ №3</c:v>
                </c:pt>
              </c:strCache>
            </c:strRef>
          </c:cat>
          <c:val>
            <c:numRef>
              <c:f>Лист1!$B$2:$B$13</c:f>
              <c:numCache>
                <c:formatCode>0%</c:formatCode>
                <c:ptCount val="12"/>
                <c:pt idx="0">
                  <c:v>0.96000000000000052</c:v>
                </c:pt>
                <c:pt idx="1">
                  <c:v>0.9</c:v>
                </c:pt>
                <c:pt idx="2">
                  <c:v>0.89</c:v>
                </c:pt>
                <c:pt idx="3">
                  <c:v>0.86000000000000054</c:v>
                </c:pt>
                <c:pt idx="4">
                  <c:v>0.85000000000000053</c:v>
                </c:pt>
                <c:pt idx="5">
                  <c:v>0.84000000000000052</c:v>
                </c:pt>
                <c:pt idx="6">
                  <c:v>0.81</c:v>
                </c:pt>
                <c:pt idx="7">
                  <c:v>0.77000000000000068</c:v>
                </c:pt>
                <c:pt idx="8">
                  <c:v>0.74000000000000055</c:v>
                </c:pt>
                <c:pt idx="9">
                  <c:v>0.72000000000000053</c:v>
                </c:pt>
                <c:pt idx="10">
                  <c:v>0.72000000000000053</c:v>
                </c:pt>
                <c:pt idx="11">
                  <c:v>0.67000000000000082</c:v>
                </c:pt>
              </c:numCache>
            </c:numRef>
          </c:val>
        </c:ser>
        <c:axId val="86718336"/>
        <c:axId val="86719872"/>
      </c:barChart>
      <c:catAx>
        <c:axId val="86718336"/>
        <c:scaling>
          <c:orientation val="minMax"/>
        </c:scaling>
        <c:axPos val="b"/>
        <c:tickLblPos val="nextTo"/>
        <c:crossAx val="86719872"/>
        <c:crosses val="autoZero"/>
        <c:auto val="1"/>
        <c:lblAlgn val="ctr"/>
        <c:lblOffset val="100"/>
      </c:catAx>
      <c:valAx>
        <c:axId val="86719872"/>
        <c:scaling>
          <c:orientation val="minMax"/>
        </c:scaling>
        <c:delete val="1"/>
        <c:axPos val="l"/>
        <c:majorGridlines/>
        <c:numFmt formatCode="0%" sourceLinked="1"/>
        <c:tickLblPos val="nextTo"/>
        <c:crossAx val="86718336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0.10125300909985943"/>
          <c:y val="2.9100529100529089E-2"/>
          <c:w val="0.88368963541755585"/>
          <c:h val="0.65943944506936669"/>
        </c:manualLayout>
      </c:layout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0"/>
              <c:layout/>
              <c:showVal val="1"/>
            </c:dLbl>
            <c:dLbl>
              <c:idx val="1"/>
              <c:layout/>
              <c:showVal val="1"/>
            </c:dLbl>
            <c:dLbl>
              <c:idx val="2"/>
              <c:layout/>
              <c:showVal val="1"/>
            </c:dLbl>
            <c:dLbl>
              <c:idx val="3"/>
              <c:layout/>
              <c:showVal val="1"/>
            </c:dLbl>
            <c:dLbl>
              <c:idx val="4"/>
              <c:layout/>
              <c:showVal val="1"/>
            </c:dLbl>
            <c:dLbl>
              <c:idx val="5"/>
              <c:layout/>
              <c:showVal val="1"/>
            </c:dLbl>
            <c:dLbl>
              <c:idx val="6"/>
              <c:layout/>
              <c:showVal val="1"/>
            </c:dLbl>
            <c:dLbl>
              <c:idx val="7"/>
              <c:layout>
                <c:manualLayout>
                  <c:x val="0"/>
                  <c:y val="-5.2910052910052734E-3"/>
                </c:manualLayout>
              </c:layout>
              <c:showVal val="1"/>
            </c:dLbl>
            <c:dLbl>
              <c:idx val="8"/>
              <c:layout>
                <c:manualLayout>
                  <c:x val="-1.5057355482584161E-3"/>
                  <c:y val="-5.2910052910052734E-3"/>
                </c:manualLayout>
              </c:layout>
              <c:showVal val="1"/>
            </c:dLbl>
            <c:dLbl>
              <c:idx val="9"/>
              <c:layout>
                <c:manualLayout>
                  <c:x val="-3.011471096516961E-3"/>
                  <c:y val="-5.2910052910052734E-3"/>
                </c:manualLayout>
              </c:layout>
              <c:showVal val="1"/>
            </c:dLbl>
            <c:dLbl>
              <c:idx val="10"/>
              <c:layout>
                <c:manualLayout>
                  <c:x val="3.011471096516961E-3"/>
                  <c:y val="-5.2910052910052734E-3"/>
                </c:manualLayout>
              </c:layout>
              <c:showVal val="1"/>
            </c:dLbl>
            <c:dLbl>
              <c:idx val="11"/>
              <c:layout>
                <c:manualLayout>
                  <c:x val="0"/>
                  <c:y val="-1.058201058201058E-2"/>
                </c:manualLayout>
              </c:layout>
              <c:showVal val="1"/>
            </c:dLbl>
            <c:dLbl>
              <c:idx val="12"/>
              <c:layout>
                <c:manualLayout>
                  <c:x val="0"/>
                  <c:y val="5.2910052910053193E-3"/>
                </c:manualLayout>
              </c:layout>
              <c:showVal val="1"/>
            </c:dLbl>
            <c:dLbl>
              <c:idx val="13"/>
              <c:layout>
                <c:manualLayout>
                  <c:x val="-1.5057355482584701E-3"/>
                  <c:y val="7.9365079365079604E-3"/>
                </c:manualLayout>
              </c:layout>
              <c:showVal val="1"/>
            </c:dLbl>
            <c:dLbl>
              <c:idx val="14"/>
              <c:layout>
                <c:manualLayout>
                  <c:x val="-3.011471096516961E-3"/>
                  <c:y val="7.9365079365079604E-3"/>
                </c:manualLayout>
              </c:layout>
              <c:showVal val="1"/>
            </c:dLbl>
            <c:dLbl>
              <c:idx val="15"/>
              <c:layout/>
              <c:showVal val="1"/>
            </c:dLbl>
            <c:dLbl>
              <c:idx val="16"/>
              <c:layout/>
              <c:showVal val="1"/>
            </c:dLbl>
            <c:dLbl>
              <c:idx val="17"/>
              <c:layout/>
              <c:showVal val="1"/>
            </c:dLbl>
            <c:dLbl>
              <c:idx val="18"/>
              <c:layout/>
              <c:showVal val="1"/>
            </c:dLbl>
            <c:dLbl>
              <c:idx val="19"/>
              <c:layout/>
              <c:showVal val="1"/>
            </c:dLbl>
            <c:txPr>
              <a:bodyPr/>
              <a:lstStyle/>
              <a:p>
                <a:pPr>
                  <a:defRPr sz="1000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Лист1!$A$2:$A$21</c:f>
              <c:strCache>
                <c:ptCount val="20"/>
                <c:pt idx="0">
                  <c:v>Н.Серёжкинская СОШ</c:v>
                </c:pt>
                <c:pt idx="1">
                  <c:v>Н - Иштирякская ш- д. сад</c:v>
                </c:pt>
                <c:pt idx="2">
                  <c:v>Н– Чершелинская ООШ</c:v>
                </c:pt>
                <c:pt idx="3">
                  <c:v>М.Карамалкинская ООШ</c:v>
                </c:pt>
                <c:pt idx="4">
                  <c:v>Куакбашская ООШ</c:v>
                </c:pt>
                <c:pt idx="5">
                  <c:v>СОШ им. Горького</c:v>
                </c:pt>
                <c:pt idx="6">
                  <c:v>Ст – Иштерякская ООШ</c:v>
                </c:pt>
                <c:pt idx="7">
                  <c:v>Керлигачская ООШ</c:v>
                </c:pt>
                <c:pt idx="8">
                  <c:v>Сарабикуловская ООШ</c:v>
                </c:pt>
                <c:pt idx="9">
                  <c:v>Шугуровская СОШ </c:v>
                </c:pt>
                <c:pt idx="10">
                  <c:v>Старо - Кувакская СОШ</c:v>
                </c:pt>
                <c:pt idx="11">
                  <c:v>Федотовская ООШ</c:v>
                </c:pt>
                <c:pt idx="12">
                  <c:v>Подлесная ООШ</c:v>
                </c:pt>
                <c:pt idx="13">
                  <c:v>Урдалинская ООШ</c:v>
                </c:pt>
                <c:pt idx="14">
                  <c:v>Н–Чершелин. ш.– дет. сад</c:v>
                </c:pt>
                <c:pt idx="15">
                  <c:v>Тимяшевская СОШ</c:v>
                </c:pt>
                <c:pt idx="16">
                  <c:v>Сугушлинская ООШ</c:v>
                </c:pt>
                <c:pt idx="17">
                  <c:v>Ивановская ООШ</c:v>
                </c:pt>
                <c:pt idx="18">
                  <c:v>Урмышлинская ООШ</c:v>
                </c:pt>
                <c:pt idx="19">
                  <c:v>Ст-Письмянская ООШ</c:v>
                </c:pt>
              </c:strCache>
            </c:strRef>
          </c:cat>
          <c:val>
            <c:numRef>
              <c:f>Лист1!$B$2:$B$21</c:f>
              <c:numCache>
                <c:formatCode>0%</c:formatCode>
                <c:ptCount val="20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0.88</c:v>
                </c:pt>
                <c:pt idx="5">
                  <c:v>0.83000000000000052</c:v>
                </c:pt>
                <c:pt idx="6">
                  <c:v>0.81</c:v>
                </c:pt>
                <c:pt idx="7">
                  <c:v>0.8</c:v>
                </c:pt>
                <c:pt idx="8">
                  <c:v>0.8</c:v>
                </c:pt>
                <c:pt idx="9">
                  <c:v>0.79</c:v>
                </c:pt>
                <c:pt idx="10">
                  <c:v>0.78</c:v>
                </c:pt>
                <c:pt idx="11">
                  <c:v>0.72000000000000053</c:v>
                </c:pt>
                <c:pt idx="12">
                  <c:v>0.70000000000000051</c:v>
                </c:pt>
                <c:pt idx="13">
                  <c:v>0.67000000000000082</c:v>
                </c:pt>
                <c:pt idx="14">
                  <c:v>0.67000000000000082</c:v>
                </c:pt>
                <c:pt idx="15">
                  <c:v>0.66000000000000081</c:v>
                </c:pt>
                <c:pt idx="16">
                  <c:v>0.60000000000000053</c:v>
                </c:pt>
                <c:pt idx="17">
                  <c:v>0.56999999999999995</c:v>
                </c:pt>
                <c:pt idx="18">
                  <c:v>0.56000000000000005</c:v>
                </c:pt>
                <c:pt idx="19">
                  <c:v>0.43000000000000027</c:v>
                </c:pt>
              </c:numCache>
            </c:numRef>
          </c:val>
        </c:ser>
        <c:axId val="86944768"/>
        <c:axId val="86954752"/>
      </c:barChart>
      <c:catAx>
        <c:axId val="86944768"/>
        <c:scaling>
          <c:orientation val="minMax"/>
        </c:scaling>
        <c:axPos val="b"/>
        <c:tickLblPos val="nextTo"/>
        <c:txPr>
          <a:bodyPr/>
          <a:lstStyle/>
          <a:p>
            <a:pPr>
              <a:defRPr sz="1100"/>
            </a:pPr>
            <a:endParaRPr lang="ru-RU"/>
          </a:p>
        </c:txPr>
        <c:crossAx val="86954752"/>
        <c:crosses val="autoZero"/>
        <c:auto val="1"/>
        <c:lblAlgn val="ctr"/>
        <c:lblOffset val="100"/>
      </c:catAx>
      <c:valAx>
        <c:axId val="86954752"/>
        <c:scaling>
          <c:orientation val="minMax"/>
        </c:scaling>
        <c:delete val="1"/>
        <c:axPos val="l"/>
        <c:majorGridlines/>
        <c:numFmt formatCode="0%" sourceLinked="1"/>
        <c:tickLblPos val="nextTo"/>
        <c:crossAx val="86944768"/>
        <c:crosses val="autoZero"/>
        <c:crossBetween val="between"/>
      </c:valAx>
      <c:spPr>
        <a:ln>
          <a:noFill/>
        </a:ln>
      </c:spPr>
    </c:plotArea>
    <c:plotVisOnly val="1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0"/>
              <c:layout/>
              <c:showVal val="1"/>
            </c:dLbl>
            <c:dLbl>
              <c:idx val="1"/>
              <c:layout/>
              <c:showVal val="1"/>
            </c:dLbl>
            <c:dLbl>
              <c:idx val="2"/>
              <c:layout/>
              <c:showVal val="1"/>
            </c:dLbl>
            <c:dLbl>
              <c:idx val="4"/>
              <c:layout/>
              <c:showVal val="1"/>
            </c:dLbl>
            <c:dLbl>
              <c:idx val="5"/>
              <c:layout/>
              <c:showVal val="1"/>
            </c:dLbl>
            <c:dLbl>
              <c:idx val="6"/>
              <c:layout/>
              <c:showVal val="1"/>
            </c:dLbl>
            <c:dLblPos val="outEnd"/>
            <c:showVal val="1"/>
          </c:dLbls>
          <c:cat>
            <c:strRef>
              <c:f>Лист1!$A$2:$A$13</c:f>
              <c:strCache>
                <c:ptCount val="12"/>
                <c:pt idx="0">
                  <c:v>ООШ №1</c:v>
                </c:pt>
                <c:pt idx="1">
                  <c:v>СОШ №3</c:v>
                </c:pt>
                <c:pt idx="2">
                  <c:v>СОШ №4</c:v>
                </c:pt>
                <c:pt idx="3">
                  <c:v>СОШ №13</c:v>
                </c:pt>
                <c:pt idx="4">
                  <c:v>Лицей №12</c:v>
                </c:pt>
                <c:pt idx="5">
                  <c:v>СОШ №10</c:v>
                </c:pt>
                <c:pt idx="6">
                  <c:v>СОШ №5</c:v>
                </c:pt>
                <c:pt idx="7">
                  <c:v>СОШ №2</c:v>
                </c:pt>
                <c:pt idx="8">
                  <c:v>Гимназия №11</c:v>
                </c:pt>
                <c:pt idx="9">
                  <c:v>СОШ №7</c:v>
                </c:pt>
                <c:pt idx="10">
                  <c:v>СОШ №8</c:v>
                </c:pt>
                <c:pt idx="11">
                  <c:v>СОШ №6</c:v>
                </c:pt>
              </c:strCache>
            </c:strRef>
          </c:cat>
          <c:val>
            <c:numRef>
              <c:f>Лист1!$B$2:$B$13</c:f>
              <c:numCache>
                <c:formatCode>0%</c:formatCode>
                <c:ptCount val="12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  <c:pt idx="8">
                  <c:v>1</c:v>
                </c:pt>
                <c:pt idx="9">
                  <c:v>0.98</c:v>
                </c:pt>
                <c:pt idx="10">
                  <c:v>0.95000000000000062</c:v>
                </c:pt>
                <c:pt idx="11">
                  <c:v>0.95000000000000062</c:v>
                </c:pt>
              </c:numCache>
            </c:numRef>
          </c:val>
        </c:ser>
        <c:axId val="67641344"/>
        <c:axId val="67642880"/>
      </c:barChart>
      <c:catAx>
        <c:axId val="67641344"/>
        <c:scaling>
          <c:orientation val="minMax"/>
        </c:scaling>
        <c:axPos val="b"/>
        <c:tickLblPos val="nextTo"/>
        <c:crossAx val="67642880"/>
        <c:crosses val="autoZero"/>
        <c:auto val="1"/>
        <c:lblAlgn val="ctr"/>
        <c:lblOffset val="100"/>
      </c:catAx>
      <c:valAx>
        <c:axId val="67642880"/>
        <c:scaling>
          <c:orientation val="minMax"/>
        </c:scaling>
        <c:delete val="1"/>
        <c:axPos val="l"/>
        <c:majorGridlines/>
        <c:numFmt formatCode="0%" sourceLinked="1"/>
        <c:tickLblPos val="nextTo"/>
        <c:crossAx val="67641344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5.7599569933691891E-2"/>
          <c:y val="0"/>
          <c:w val="0.93556287108562142"/>
          <c:h val="0.71363975336418106"/>
        </c:manualLayout>
      </c:layout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</c:strCache>
            </c:strRef>
          </c:tx>
          <c:dLbls>
            <c:dLbl>
              <c:idx val="9"/>
              <c:layout>
                <c:manualLayout>
                  <c:x val="0"/>
                  <c:y val="-1.3227513227513353E-2"/>
                </c:manualLayout>
              </c:layout>
              <c:dLblPos val="outEnd"/>
              <c:showVal val="1"/>
            </c:dLbl>
            <c:dLbl>
              <c:idx val="10"/>
              <c:layout>
                <c:manualLayout>
                  <c:x val="0"/>
                  <c:y val="-1.3227513227513353E-2"/>
                </c:manualLayout>
              </c:layout>
              <c:dLblPos val="outEnd"/>
              <c:showVal val="1"/>
            </c:dLbl>
            <c:txPr>
              <a:bodyPr/>
              <a:lstStyle/>
              <a:p>
                <a:pPr>
                  <a:defRPr sz="1200" b="1" spc="0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Лист1!$A$2:$A$13</c:f>
              <c:strCache>
                <c:ptCount val="12"/>
                <c:pt idx="0">
                  <c:v>СОШ №2</c:v>
                </c:pt>
                <c:pt idx="1">
                  <c:v>Лицей №12</c:v>
                </c:pt>
                <c:pt idx="2">
                  <c:v>СОШ №6</c:v>
                </c:pt>
                <c:pt idx="3">
                  <c:v>СОШ №10</c:v>
                </c:pt>
                <c:pt idx="4">
                  <c:v>СОШ №7</c:v>
                </c:pt>
                <c:pt idx="5">
                  <c:v>СОШ №3</c:v>
                </c:pt>
                <c:pt idx="6">
                  <c:v>СОШ №5</c:v>
                </c:pt>
                <c:pt idx="7">
                  <c:v>СОШ №4</c:v>
                </c:pt>
                <c:pt idx="8">
                  <c:v>СОШ №8</c:v>
                </c:pt>
                <c:pt idx="9">
                  <c:v>СОШ №13</c:v>
                </c:pt>
                <c:pt idx="10">
                  <c:v>Гимназия №11</c:v>
                </c:pt>
                <c:pt idx="11">
                  <c:v>ООШ №1</c:v>
                </c:pt>
              </c:strCache>
            </c:strRef>
          </c:cat>
          <c:val>
            <c:numRef>
              <c:f>Лист1!$B$2:$B$13</c:f>
              <c:numCache>
                <c:formatCode>General</c:formatCode>
                <c:ptCount val="12"/>
                <c:pt idx="0">
                  <c:v>4.5</c:v>
                </c:pt>
                <c:pt idx="1">
                  <c:v>4.5</c:v>
                </c:pt>
                <c:pt idx="2">
                  <c:v>4.3</c:v>
                </c:pt>
                <c:pt idx="3">
                  <c:v>4.2</c:v>
                </c:pt>
                <c:pt idx="4">
                  <c:v>4.2</c:v>
                </c:pt>
                <c:pt idx="5">
                  <c:v>4.0999999999999996</c:v>
                </c:pt>
                <c:pt idx="6">
                  <c:v>4.0999999999999996</c:v>
                </c:pt>
                <c:pt idx="7">
                  <c:v>4</c:v>
                </c:pt>
                <c:pt idx="8">
                  <c:v>4</c:v>
                </c:pt>
                <c:pt idx="9">
                  <c:v>4</c:v>
                </c:pt>
                <c:pt idx="10">
                  <c:v>4</c:v>
                </c:pt>
                <c:pt idx="11">
                  <c:v>4</c:v>
                </c:pt>
              </c:numCache>
            </c:numRef>
          </c:val>
        </c:ser>
        <c:axId val="87148416"/>
        <c:axId val="87361408"/>
      </c:barChart>
      <c:catAx>
        <c:axId val="87148416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87361408"/>
        <c:crosses val="autoZero"/>
        <c:auto val="1"/>
        <c:lblAlgn val="ctr"/>
        <c:lblOffset val="100"/>
      </c:catAx>
      <c:valAx>
        <c:axId val="87361408"/>
        <c:scaling>
          <c:orientation val="minMax"/>
        </c:scaling>
        <c:delete val="1"/>
        <c:axPos val="l"/>
        <c:majorGridlines/>
        <c:numFmt formatCode="General" sourceLinked="1"/>
        <c:tickLblPos val="nextTo"/>
        <c:crossAx val="87148416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0.12695167716122341"/>
          <c:y val="3.8577287849597186E-2"/>
          <c:w val="0.86676096146612991"/>
          <c:h val="0.59962261844100673"/>
        </c:manualLayout>
      </c:layout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8"/>
              <c:layout>
                <c:manualLayout>
                  <c:x val="-3.091765799957884E-3"/>
                  <c:y val="-1.2055592301856639E-2"/>
                </c:manualLayout>
              </c:layout>
              <c:dLblPos val="outEnd"/>
              <c:showVal val="1"/>
            </c:dLbl>
            <c:dLbl>
              <c:idx val="9"/>
              <c:layout>
                <c:manualLayout>
                  <c:x val="-1.5458828999789531E-3"/>
                  <c:y val="-1.2055402452999034E-2"/>
                </c:manualLayout>
              </c:layout>
              <c:dLblPos val="outEnd"/>
              <c:showVal val="1"/>
            </c:dLbl>
            <c:dLbl>
              <c:idx val="10"/>
              <c:layout>
                <c:manualLayout>
                  <c:x val="-1.5458828999789531E-3"/>
                  <c:y val="-1.2055402452999034E-2"/>
                </c:manualLayout>
              </c:layout>
              <c:dLblPos val="outEnd"/>
              <c:showVal val="1"/>
            </c:dLbl>
            <c:dLbl>
              <c:idx val="11"/>
              <c:layout>
                <c:manualLayout>
                  <c:x val="-1.5458828999789531E-3"/>
                  <c:y val="-1.2055402452999034E-2"/>
                </c:manualLayout>
              </c:layout>
              <c:dLblPos val="outEnd"/>
              <c:showVal val="1"/>
            </c:dLbl>
            <c:dLbl>
              <c:idx val="12"/>
              <c:layout>
                <c:manualLayout>
                  <c:x val="-1.5458828999789531E-3"/>
                  <c:y val="-1.2055402452999034E-2"/>
                </c:manualLayout>
              </c:layout>
              <c:dLblPos val="outEnd"/>
              <c:showVal val="1"/>
            </c:dLbl>
            <c:dLbl>
              <c:idx val="13"/>
              <c:layout>
                <c:manualLayout>
                  <c:x val="-1.5458828999789531E-3"/>
                  <c:y val="-1.2055402452999034E-2"/>
                </c:manualLayout>
              </c:layout>
              <c:dLblPos val="outEnd"/>
              <c:showVal val="1"/>
            </c:dLbl>
            <c:dLbl>
              <c:idx val="14"/>
              <c:layout>
                <c:manualLayout>
                  <c:x val="-1.5458828999789531E-3"/>
                  <c:y val="-2.4110804905998168E-2"/>
                </c:manualLayout>
              </c:layout>
              <c:dLblPos val="outEnd"/>
              <c:showVal val="1"/>
            </c:dLbl>
            <c:dLbl>
              <c:idx val="15"/>
              <c:layout>
                <c:manualLayout>
                  <c:x val="-1.5458828999789531E-3"/>
                  <c:y val="-2.4110804905998168E-2"/>
                </c:manualLayout>
              </c:layout>
              <c:dLblPos val="outEnd"/>
              <c:showVal val="1"/>
            </c:dLbl>
            <c:txPr>
              <a:bodyPr/>
              <a:lstStyle/>
              <a:p>
                <a:pPr>
                  <a:defRPr sz="1200" b="1" spc="-150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Лист1!$A$2:$A$21</c:f>
              <c:strCache>
                <c:ptCount val="20"/>
                <c:pt idx="0">
                  <c:v>М.Карамалкинская ООШ</c:v>
                </c:pt>
                <c:pt idx="1">
                  <c:v>Н.Серёжкинская СОШ</c:v>
                </c:pt>
                <c:pt idx="2">
                  <c:v>Н. – Иштир.ш. – детский сад</c:v>
                </c:pt>
                <c:pt idx="3">
                  <c:v>СОШ им. Горького</c:v>
                </c:pt>
                <c:pt idx="4">
                  <c:v>Подлесная ООШ</c:v>
                </c:pt>
                <c:pt idx="5">
                  <c:v>Старо - Кувакская СОШ</c:v>
                </c:pt>
                <c:pt idx="6">
                  <c:v>Н – Чершелинская ООШ</c:v>
                </c:pt>
                <c:pt idx="7">
                  <c:v>Ст. – Иштиряк. ООШ</c:v>
                </c:pt>
                <c:pt idx="8">
                  <c:v>Керлигачская ООШ</c:v>
                </c:pt>
                <c:pt idx="9">
                  <c:v>Куакбашская ООШ</c:v>
                </c:pt>
                <c:pt idx="10">
                  <c:v>Тимяшевская СОШ</c:v>
                </c:pt>
                <c:pt idx="11">
                  <c:v>Н. -Чершелинская н. шк сад</c:v>
                </c:pt>
                <c:pt idx="12">
                  <c:v>Сугушлинская ООШ</c:v>
                </c:pt>
                <c:pt idx="13">
                  <c:v>Сарабикуловская ООШ</c:v>
                </c:pt>
                <c:pt idx="14">
                  <c:v>Шугуровская СОШ </c:v>
                </c:pt>
                <c:pt idx="15">
                  <c:v>Урдалинская ООШ</c:v>
                </c:pt>
                <c:pt idx="16">
                  <c:v>Ст.-Письмянская ООШ</c:v>
                </c:pt>
                <c:pt idx="17">
                  <c:v>Урмышлинская ООШ</c:v>
                </c:pt>
                <c:pt idx="18">
                  <c:v>Федотовская ООШ</c:v>
                </c:pt>
                <c:pt idx="19">
                  <c:v>Ивановская ООШ</c:v>
                </c:pt>
              </c:strCache>
            </c:strRef>
          </c:cat>
          <c:val>
            <c:numRef>
              <c:f>Лист1!$B$2:$B$21</c:f>
              <c:numCache>
                <c:formatCode>0.0</c:formatCode>
                <c:ptCount val="20"/>
                <c:pt idx="0">
                  <c:v>5</c:v>
                </c:pt>
                <c:pt idx="1">
                  <c:v>4.5</c:v>
                </c:pt>
                <c:pt idx="2">
                  <c:v>4.4000000000000004</c:v>
                </c:pt>
                <c:pt idx="3">
                  <c:v>4.3</c:v>
                </c:pt>
                <c:pt idx="4">
                  <c:v>4.0999999999999996</c:v>
                </c:pt>
                <c:pt idx="5">
                  <c:v>4.0999999999999996</c:v>
                </c:pt>
                <c:pt idx="6">
                  <c:v>4.0999999999999996</c:v>
                </c:pt>
                <c:pt idx="7">
                  <c:v>4.0999999999999996</c:v>
                </c:pt>
                <c:pt idx="8">
                  <c:v>4</c:v>
                </c:pt>
                <c:pt idx="9">
                  <c:v>4</c:v>
                </c:pt>
                <c:pt idx="10">
                  <c:v>4</c:v>
                </c:pt>
                <c:pt idx="11">
                  <c:v>4</c:v>
                </c:pt>
                <c:pt idx="12">
                  <c:v>4</c:v>
                </c:pt>
                <c:pt idx="13">
                  <c:v>4</c:v>
                </c:pt>
                <c:pt idx="14">
                  <c:v>3.9</c:v>
                </c:pt>
                <c:pt idx="15">
                  <c:v>3.8</c:v>
                </c:pt>
                <c:pt idx="16">
                  <c:v>3.7</c:v>
                </c:pt>
                <c:pt idx="17">
                  <c:v>3.7</c:v>
                </c:pt>
                <c:pt idx="18">
                  <c:v>3.7</c:v>
                </c:pt>
                <c:pt idx="19">
                  <c:v>3.6</c:v>
                </c:pt>
              </c:numCache>
            </c:numRef>
          </c:val>
        </c:ser>
        <c:axId val="87381504"/>
        <c:axId val="87383040"/>
      </c:barChart>
      <c:catAx>
        <c:axId val="87381504"/>
        <c:scaling>
          <c:orientation val="minMax"/>
        </c:scaling>
        <c:axPos val="b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87383040"/>
        <c:crosses val="autoZero"/>
        <c:auto val="1"/>
        <c:lblAlgn val="ctr"/>
        <c:lblOffset val="100"/>
      </c:catAx>
      <c:valAx>
        <c:axId val="87383040"/>
        <c:scaling>
          <c:orientation val="minMax"/>
        </c:scaling>
        <c:delete val="1"/>
        <c:axPos val="l"/>
        <c:majorGridlines/>
        <c:numFmt formatCode="0.0" sourceLinked="1"/>
        <c:tickLblPos val="nextTo"/>
        <c:crossAx val="87381504"/>
        <c:crosses val="autoZero"/>
        <c:crossBetween val="between"/>
      </c:valAx>
      <c:spPr>
        <a:noFill/>
        <a:ln w="25400">
          <a:noFill/>
        </a:ln>
      </c:spPr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Количество учащихся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Лист1!$A$2:$A$4</c:f>
              <c:strCache>
                <c:ptCount val="3"/>
                <c:pt idx="0">
                  <c:v>Итого по селу</c:v>
                </c:pt>
                <c:pt idx="1">
                  <c:v>Итого по городу</c:v>
                </c:pt>
                <c:pt idx="2">
                  <c:v>Итого по району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192</c:v>
                </c:pt>
                <c:pt idx="1">
                  <c:v>612</c:v>
                </c:pt>
                <c:pt idx="2">
                  <c:v>804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Выполняли работу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Лист1!$A$2:$A$4</c:f>
              <c:strCache>
                <c:ptCount val="3"/>
                <c:pt idx="0">
                  <c:v>Итого по селу</c:v>
                </c:pt>
                <c:pt idx="1">
                  <c:v>Итого по городу</c:v>
                </c:pt>
                <c:pt idx="2">
                  <c:v>Итого по району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187</c:v>
                </c:pt>
                <c:pt idx="1">
                  <c:v>578</c:v>
                </c:pt>
                <c:pt idx="2">
                  <c:v>765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Столбец2</c:v>
                </c:pt>
              </c:strCache>
            </c:strRef>
          </c:tx>
          <c:dLbls>
            <c:dLbl>
              <c:idx val="0"/>
              <c:layout>
                <c:manualLayout>
                  <c:x val="-6.9444444444444503E-2"/>
                  <c:y val="-2.8060326608944881E-2"/>
                </c:manualLayout>
              </c:layout>
              <c:dLblPos val="outEnd"/>
              <c:showVal val="1"/>
            </c:dLbl>
            <c:dLbl>
              <c:idx val="1"/>
              <c:layout>
                <c:manualLayout>
                  <c:x val="-6.7901234567901494E-2"/>
                  <c:y val="-0.29743968300227985"/>
                </c:manualLayout>
              </c:layout>
              <c:dLblPos val="outEnd"/>
              <c:showVal val="1"/>
            </c:dLbl>
            <c:dLbl>
              <c:idx val="2"/>
              <c:layout>
                <c:manualLayout>
                  <c:x val="-6.7901234567901494E-2"/>
                  <c:y val="-0.42371093179507757"/>
                </c:manualLayout>
              </c:layout>
              <c:dLblPos val="outEnd"/>
              <c:showVal val="1"/>
            </c:dLbl>
            <c:txPr>
              <a:bodyPr/>
              <a:lstStyle/>
              <a:p>
                <a:pPr>
                  <a:defRPr b="1">
                    <a:solidFill>
                      <a:schemeClr val="tx1"/>
                    </a:solidFill>
                  </a:defRPr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Лист1!$A$2:$A$4</c:f>
              <c:strCache>
                <c:ptCount val="3"/>
                <c:pt idx="0">
                  <c:v>Итого по селу</c:v>
                </c:pt>
                <c:pt idx="1">
                  <c:v>Итого по городу</c:v>
                </c:pt>
                <c:pt idx="2">
                  <c:v>Итого по району</c:v>
                </c:pt>
              </c:strCache>
            </c:strRef>
          </c:cat>
          <c:val>
            <c:numRef>
              <c:f>Лист1!$D$2:$D$4</c:f>
              <c:numCache>
                <c:formatCode>0%</c:formatCode>
                <c:ptCount val="3"/>
                <c:pt idx="0">
                  <c:v>0.97395833333333393</c:v>
                </c:pt>
                <c:pt idx="1">
                  <c:v>0.94444444444444464</c:v>
                </c:pt>
                <c:pt idx="2">
                  <c:v>0.9514925373134332</c:v>
                </c:pt>
              </c:numCache>
            </c:numRef>
          </c:val>
        </c:ser>
        <c:dLbls>
          <c:showVal val="1"/>
        </c:dLbls>
        <c:axId val="89668992"/>
        <c:axId val="89674880"/>
      </c:barChart>
      <c:catAx>
        <c:axId val="89668992"/>
        <c:scaling>
          <c:orientation val="minMax"/>
        </c:scaling>
        <c:axPos val="b"/>
        <c:tickLblPos val="nextTo"/>
        <c:crossAx val="89674880"/>
        <c:crosses val="autoZero"/>
        <c:auto val="1"/>
        <c:lblAlgn val="ctr"/>
        <c:lblOffset val="100"/>
      </c:catAx>
      <c:valAx>
        <c:axId val="89674880"/>
        <c:scaling>
          <c:orientation val="minMax"/>
        </c:scaling>
        <c:delete val="1"/>
        <c:axPos val="l"/>
        <c:majorGridlines/>
        <c:numFmt formatCode="General" sourceLinked="1"/>
        <c:tickLblPos val="nextTo"/>
        <c:crossAx val="89668992"/>
        <c:crosses val="autoZero"/>
        <c:crossBetween val="between"/>
      </c:valAx>
    </c:plotArea>
    <c:legend>
      <c:legendPos val="b"/>
      <c:legendEntry>
        <c:idx val="2"/>
        <c:delete val="1"/>
      </c:legendEntry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2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</c:strCache>
            </c:strRef>
          </c:tx>
          <c:dLbls>
            <c:txPr>
              <a:bodyPr/>
              <a:lstStyle/>
              <a:p>
                <a:pPr>
                  <a:defRPr sz="1200" b="1" spc="0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Лист1!$A$2:$A$13</c:f>
              <c:strCache>
                <c:ptCount val="12"/>
                <c:pt idx="0">
                  <c:v>СОШ №2</c:v>
                </c:pt>
                <c:pt idx="1">
                  <c:v>СОШ №4</c:v>
                </c:pt>
                <c:pt idx="2">
                  <c:v>СОШ №13</c:v>
                </c:pt>
                <c:pt idx="3">
                  <c:v>СОШ №10</c:v>
                </c:pt>
                <c:pt idx="4">
                  <c:v>СОШ №3</c:v>
                </c:pt>
                <c:pt idx="5">
                  <c:v>ООШ №1</c:v>
                </c:pt>
                <c:pt idx="6">
                  <c:v>СОШ №5</c:v>
                </c:pt>
                <c:pt idx="7">
                  <c:v>СОШ №6</c:v>
                </c:pt>
                <c:pt idx="8">
                  <c:v>Лицей №12</c:v>
                </c:pt>
                <c:pt idx="9">
                  <c:v>Гимназия №11</c:v>
                </c:pt>
                <c:pt idx="10">
                  <c:v>СОШ №7</c:v>
                </c:pt>
                <c:pt idx="11">
                  <c:v>СОШ №8</c:v>
                </c:pt>
              </c:strCache>
            </c:strRef>
          </c:cat>
          <c:val>
            <c:numRef>
              <c:f>Лист1!$B$2:$B$13</c:f>
              <c:numCache>
                <c:formatCode>0%</c:formatCode>
                <c:ptCount val="12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  <c:pt idx="8">
                  <c:v>1</c:v>
                </c:pt>
                <c:pt idx="9">
                  <c:v>1</c:v>
                </c:pt>
                <c:pt idx="10">
                  <c:v>0.99</c:v>
                </c:pt>
                <c:pt idx="11">
                  <c:v>0.97000000000000031</c:v>
                </c:pt>
              </c:numCache>
            </c:numRef>
          </c:val>
        </c:ser>
        <c:axId val="89761280"/>
        <c:axId val="89762816"/>
      </c:barChart>
      <c:catAx>
        <c:axId val="89761280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89762816"/>
        <c:crosses val="autoZero"/>
        <c:auto val="1"/>
        <c:lblAlgn val="ctr"/>
        <c:lblOffset val="100"/>
      </c:catAx>
      <c:valAx>
        <c:axId val="89762816"/>
        <c:scaling>
          <c:orientation val="minMax"/>
        </c:scaling>
        <c:delete val="1"/>
        <c:axPos val="l"/>
        <c:majorGridlines/>
        <c:numFmt formatCode="0%" sourceLinked="1"/>
        <c:tickLblPos val="nextTo"/>
        <c:crossAx val="89761280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2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0"/>
              <c:layout>
                <c:manualLayout>
                  <c:x val="0.35185185185186196"/>
                  <c:y val="-1.1224133123521584E-2"/>
                </c:manualLayout>
              </c:layout>
              <c:dLblPos val="outEnd"/>
              <c:showVal val="1"/>
            </c:dLbl>
            <c:dLbl>
              <c:idx val="1"/>
              <c:layout/>
              <c:showVal val="1"/>
            </c:dLbl>
            <c:dLbl>
              <c:idx val="2"/>
              <c:layout/>
              <c:showVal val="1"/>
            </c:dLbl>
            <c:dLbl>
              <c:idx val="3"/>
              <c:layout/>
              <c:showVal val="1"/>
            </c:dLbl>
            <c:dLbl>
              <c:idx val="4"/>
              <c:layout/>
              <c:showVal val="1"/>
            </c:dLbl>
            <c:dLbl>
              <c:idx val="5"/>
              <c:layout/>
              <c:showVal val="1"/>
            </c:dLbl>
            <c:dLbl>
              <c:idx val="6"/>
              <c:delete val="1"/>
            </c:dLbl>
            <c:dLbl>
              <c:idx val="7"/>
              <c:layout/>
              <c:showVal val="1"/>
            </c:dLbl>
            <c:dLbl>
              <c:idx val="8"/>
              <c:delete val="1"/>
            </c:dLbl>
            <c:dLbl>
              <c:idx val="9"/>
              <c:layout/>
              <c:showVal val="1"/>
            </c:dLbl>
            <c:dLbl>
              <c:idx val="10"/>
              <c:layout/>
              <c:showVal val="1"/>
            </c:dLbl>
            <c:dLbl>
              <c:idx val="11"/>
              <c:layout/>
              <c:showVal val="1"/>
            </c:dLbl>
            <c:dLbl>
              <c:idx val="12"/>
              <c:layout/>
              <c:showVal val="1"/>
            </c:dLbl>
            <c:dLbl>
              <c:idx val="13"/>
              <c:layout/>
              <c:showVal val="1"/>
            </c:dLbl>
            <c:dLbl>
              <c:idx val="14"/>
              <c:layout/>
              <c:showVal val="1"/>
            </c:dLbl>
            <c:dLbl>
              <c:idx val="15"/>
              <c:layout/>
              <c:showVal val="1"/>
            </c:dLbl>
            <c:dLbl>
              <c:idx val="16"/>
              <c:layout/>
              <c:showVal val="1"/>
            </c:dLbl>
            <c:dLbl>
              <c:idx val="17"/>
              <c:layout/>
              <c:showVal val="1"/>
            </c:dLbl>
            <c:dLbl>
              <c:idx val="18"/>
              <c:layout/>
              <c:showVal val="1"/>
            </c:dLbl>
            <c:txPr>
              <a:bodyPr/>
              <a:lstStyle/>
              <a:p>
                <a:pPr>
                  <a:defRPr sz="1000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Лист1!$A$2:$A$21</c:f>
              <c:strCache>
                <c:ptCount val="20"/>
                <c:pt idx="0">
                  <c:v>СОШ им. Горького</c:v>
                </c:pt>
                <c:pt idx="1">
                  <c:v>Федотовская ООШ</c:v>
                </c:pt>
                <c:pt idx="2">
                  <c:v>М.Карамалкинская ООШ</c:v>
                </c:pt>
                <c:pt idx="3">
                  <c:v>Н – Чершелинская ООШ</c:v>
                </c:pt>
                <c:pt idx="4">
                  <c:v>Н- Иштирякская ш –дет.сад</c:v>
                </c:pt>
                <c:pt idx="5">
                  <c:v>Ст – Иштерякская ООШ</c:v>
                </c:pt>
                <c:pt idx="6">
                  <c:v>Урдалинская ООШ</c:v>
                </c:pt>
                <c:pt idx="7">
                  <c:v>Куакбашская ООШ</c:v>
                </c:pt>
                <c:pt idx="8">
                  <c:v>Сугушлинская ООШ</c:v>
                </c:pt>
                <c:pt idx="9">
                  <c:v>Сарабикуловская ООШ</c:v>
                </c:pt>
                <c:pt idx="10">
                  <c:v>Керлигачская ООШ</c:v>
                </c:pt>
                <c:pt idx="11">
                  <c:v>Н. -Чершелин. ш – дет. сад</c:v>
                </c:pt>
                <c:pt idx="12">
                  <c:v>Ивановская ООШ</c:v>
                </c:pt>
                <c:pt idx="13">
                  <c:v>Шугуровская СОШ </c:v>
                </c:pt>
                <c:pt idx="14">
                  <c:v>Тимяшевская СОШ</c:v>
                </c:pt>
                <c:pt idx="15">
                  <c:v>Подлесная ООШ</c:v>
                </c:pt>
                <c:pt idx="16">
                  <c:v>Старо - Кувакская СОШ</c:v>
                </c:pt>
                <c:pt idx="17">
                  <c:v>Урмышлинская ООШ</c:v>
                </c:pt>
                <c:pt idx="18">
                  <c:v>Ст-Письмянская ООШ</c:v>
                </c:pt>
                <c:pt idx="19">
                  <c:v>Н.Серёжкинская СОШ</c:v>
                </c:pt>
              </c:strCache>
            </c:strRef>
          </c:cat>
          <c:val>
            <c:numRef>
              <c:f>Лист1!$B$2:$B$21</c:f>
              <c:numCache>
                <c:formatCode>0%</c:formatCode>
                <c:ptCount val="20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  <c:pt idx="8">
                  <c:v>1</c:v>
                </c:pt>
                <c:pt idx="9">
                  <c:v>1</c:v>
                </c:pt>
                <c:pt idx="10">
                  <c:v>1</c:v>
                </c:pt>
                <c:pt idx="11">
                  <c:v>1</c:v>
                </c:pt>
                <c:pt idx="12">
                  <c:v>1</c:v>
                </c:pt>
                <c:pt idx="13">
                  <c:v>1</c:v>
                </c:pt>
                <c:pt idx="14">
                  <c:v>1</c:v>
                </c:pt>
                <c:pt idx="15">
                  <c:v>1</c:v>
                </c:pt>
                <c:pt idx="16">
                  <c:v>1</c:v>
                </c:pt>
                <c:pt idx="17">
                  <c:v>1</c:v>
                </c:pt>
                <c:pt idx="18">
                  <c:v>0.86000000000000032</c:v>
                </c:pt>
                <c:pt idx="19">
                  <c:v>0.83000000000000029</c:v>
                </c:pt>
              </c:numCache>
            </c:numRef>
          </c:val>
        </c:ser>
        <c:axId val="89983616"/>
        <c:axId val="90018176"/>
      </c:barChart>
      <c:catAx>
        <c:axId val="89983616"/>
        <c:scaling>
          <c:orientation val="minMax"/>
        </c:scaling>
        <c:axPos val="b"/>
        <c:tickLblPos val="nextTo"/>
        <c:txPr>
          <a:bodyPr/>
          <a:lstStyle/>
          <a:p>
            <a:pPr>
              <a:defRPr sz="1100"/>
            </a:pPr>
            <a:endParaRPr lang="ru-RU"/>
          </a:p>
        </c:txPr>
        <c:crossAx val="90018176"/>
        <c:crosses val="autoZero"/>
        <c:auto val="1"/>
        <c:lblAlgn val="ctr"/>
        <c:lblOffset val="100"/>
      </c:catAx>
      <c:valAx>
        <c:axId val="90018176"/>
        <c:scaling>
          <c:orientation val="minMax"/>
        </c:scaling>
        <c:delete val="1"/>
        <c:axPos val="l"/>
        <c:majorGridlines/>
        <c:numFmt formatCode="0%" sourceLinked="1"/>
        <c:tickLblPos val="nextTo"/>
        <c:crossAx val="89983616"/>
        <c:crosses val="autoZero"/>
        <c:crossBetween val="between"/>
      </c:valAx>
      <c:spPr>
        <a:ln>
          <a:noFill/>
        </a:ln>
      </c:spPr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2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7.6829991932634276E-2"/>
          <c:y val="1.3227513227513248E-2"/>
          <c:w val="0.91722922653296624"/>
          <c:h val="0.64846185893430064"/>
        </c:manualLayout>
      </c:layout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0"/>
              <c:layout/>
              <c:showVal val="1"/>
            </c:dLbl>
            <c:dLbl>
              <c:idx val="1"/>
              <c:layout/>
              <c:showVal val="1"/>
            </c:dLbl>
            <c:dLbl>
              <c:idx val="2"/>
              <c:layout/>
              <c:showVal val="1"/>
            </c:dLbl>
            <c:dLbl>
              <c:idx val="3"/>
              <c:layout>
                <c:manualLayout>
                  <c:x val="1.0160880609653001E-2"/>
                  <c:y val="-7.9365079365079413E-3"/>
                </c:manualLayout>
              </c:layout>
              <c:dLblPos val="outEnd"/>
              <c:showVal val="1"/>
            </c:dLbl>
            <c:dLbl>
              <c:idx val="4"/>
              <c:layout/>
              <c:showVal val="1"/>
            </c:dLbl>
            <c:dLbl>
              <c:idx val="5"/>
              <c:layout/>
              <c:showVal val="1"/>
            </c:dLbl>
            <c:dLbl>
              <c:idx val="6"/>
              <c:layout/>
              <c:showVal val="1"/>
            </c:dLbl>
            <c:dLbl>
              <c:idx val="7"/>
              <c:layout/>
              <c:showVal val="1"/>
            </c:dLbl>
            <c:dLbl>
              <c:idx val="8"/>
              <c:layout>
                <c:manualLayout>
                  <c:x val="0"/>
                  <c:y val="-1.058201058201058E-2"/>
                </c:manualLayout>
              </c:layout>
              <c:showVal val="1"/>
            </c:dLbl>
            <c:dLblPos val="outEnd"/>
            <c:showVal val="1"/>
          </c:dLbls>
          <c:cat>
            <c:strRef>
              <c:f>Лист1!$A$2:$A$13</c:f>
              <c:strCache>
                <c:ptCount val="12"/>
                <c:pt idx="0">
                  <c:v>СОШ №5</c:v>
                </c:pt>
                <c:pt idx="1">
                  <c:v>СОШ №2</c:v>
                </c:pt>
                <c:pt idx="2">
                  <c:v>СОШ №8</c:v>
                </c:pt>
                <c:pt idx="3">
                  <c:v>СОШ №3</c:v>
                </c:pt>
                <c:pt idx="4">
                  <c:v>СОШ №7</c:v>
                </c:pt>
                <c:pt idx="5">
                  <c:v>СОШ №6</c:v>
                </c:pt>
                <c:pt idx="6">
                  <c:v>СОШ №4</c:v>
                </c:pt>
                <c:pt idx="7">
                  <c:v>СОШ №10</c:v>
                </c:pt>
                <c:pt idx="8">
                  <c:v>Лицей №12</c:v>
                </c:pt>
                <c:pt idx="9">
                  <c:v>СОШ №13</c:v>
                </c:pt>
                <c:pt idx="10">
                  <c:v>Гимназия №11</c:v>
                </c:pt>
                <c:pt idx="11">
                  <c:v>ООШ №1</c:v>
                </c:pt>
              </c:strCache>
            </c:strRef>
          </c:cat>
          <c:val>
            <c:numRef>
              <c:f>Лист1!$B$2:$B$13</c:f>
              <c:numCache>
                <c:formatCode>0%</c:formatCode>
                <c:ptCount val="12"/>
                <c:pt idx="0">
                  <c:v>0.8600000000000001</c:v>
                </c:pt>
                <c:pt idx="1">
                  <c:v>0.8</c:v>
                </c:pt>
                <c:pt idx="2">
                  <c:v>0.77000000000000013</c:v>
                </c:pt>
                <c:pt idx="3">
                  <c:v>0.77000000000000013</c:v>
                </c:pt>
                <c:pt idx="4">
                  <c:v>0.76000000000000012</c:v>
                </c:pt>
                <c:pt idx="5">
                  <c:v>0.76000000000000012</c:v>
                </c:pt>
                <c:pt idx="6">
                  <c:v>0.71000000000000008</c:v>
                </c:pt>
                <c:pt idx="7">
                  <c:v>0.71000000000000008</c:v>
                </c:pt>
                <c:pt idx="8">
                  <c:v>0.69000000000000006</c:v>
                </c:pt>
                <c:pt idx="9">
                  <c:v>0.67000000000000015</c:v>
                </c:pt>
                <c:pt idx="10">
                  <c:v>0.63000000000000012</c:v>
                </c:pt>
                <c:pt idx="11">
                  <c:v>0.56999999999999995</c:v>
                </c:pt>
              </c:numCache>
            </c:numRef>
          </c:val>
        </c:ser>
        <c:axId val="90037632"/>
        <c:axId val="90039424"/>
      </c:barChart>
      <c:catAx>
        <c:axId val="90037632"/>
        <c:scaling>
          <c:orientation val="minMax"/>
        </c:scaling>
        <c:axPos val="b"/>
        <c:tickLblPos val="nextTo"/>
        <c:crossAx val="90039424"/>
        <c:crosses val="autoZero"/>
        <c:auto val="1"/>
        <c:lblAlgn val="ctr"/>
        <c:lblOffset val="100"/>
      </c:catAx>
      <c:valAx>
        <c:axId val="90039424"/>
        <c:scaling>
          <c:orientation val="minMax"/>
        </c:scaling>
        <c:delete val="1"/>
        <c:axPos val="l"/>
        <c:majorGridlines/>
        <c:numFmt formatCode="0%" sourceLinked="1"/>
        <c:tickLblPos val="nextTo"/>
        <c:crossAx val="90037632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2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0.10125300909985943"/>
          <c:y val="2.9100529100529089E-2"/>
          <c:w val="0.88368963541755585"/>
          <c:h val="0.65943944506936669"/>
        </c:manualLayout>
      </c:layout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0"/>
              <c:layout/>
              <c:showVal val="1"/>
            </c:dLbl>
            <c:dLbl>
              <c:idx val="1"/>
              <c:layout/>
              <c:showVal val="1"/>
            </c:dLbl>
            <c:dLbl>
              <c:idx val="2"/>
              <c:layout/>
              <c:showVal val="1"/>
            </c:dLbl>
            <c:dLbl>
              <c:idx val="3"/>
              <c:layout/>
              <c:showVal val="1"/>
            </c:dLbl>
            <c:dLbl>
              <c:idx val="4"/>
              <c:layout/>
              <c:showVal val="1"/>
            </c:dLbl>
            <c:dLbl>
              <c:idx val="5"/>
              <c:layout/>
              <c:showVal val="1"/>
            </c:dLbl>
            <c:dLbl>
              <c:idx val="6"/>
              <c:layout/>
              <c:showVal val="1"/>
            </c:dLbl>
            <c:dLbl>
              <c:idx val="7"/>
              <c:layout>
                <c:manualLayout>
                  <c:x val="0"/>
                  <c:y val="-5.2910052910052734E-3"/>
                </c:manualLayout>
              </c:layout>
              <c:showVal val="1"/>
            </c:dLbl>
            <c:dLbl>
              <c:idx val="8"/>
              <c:layout>
                <c:manualLayout>
                  <c:x val="-1.5057355482584161E-3"/>
                  <c:y val="-5.2910052910052734E-3"/>
                </c:manualLayout>
              </c:layout>
              <c:showVal val="1"/>
            </c:dLbl>
            <c:dLbl>
              <c:idx val="9"/>
              <c:layout>
                <c:manualLayout>
                  <c:x val="-3.0114710965169619E-3"/>
                  <c:y val="-5.2910052910052734E-3"/>
                </c:manualLayout>
              </c:layout>
              <c:showVal val="1"/>
            </c:dLbl>
            <c:dLbl>
              <c:idx val="10"/>
              <c:layout>
                <c:manualLayout>
                  <c:x val="3.0114710965169619E-3"/>
                  <c:y val="-5.2910052910052734E-3"/>
                </c:manualLayout>
              </c:layout>
              <c:showVal val="1"/>
            </c:dLbl>
            <c:dLbl>
              <c:idx val="11"/>
              <c:layout>
                <c:manualLayout>
                  <c:x val="0"/>
                  <c:y val="-1.058201058201058E-2"/>
                </c:manualLayout>
              </c:layout>
              <c:showVal val="1"/>
            </c:dLbl>
            <c:dLbl>
              <c:idx val="12"/>
              <c:layout>
                <c:manualLayout>
                  <c:x val="0"/>
                  <c:y val="5.2910052910053193E-3"/>
                </c:manualLayout>
              </c:layout>
              <c:showVal val="1"/>
            </c:dLbl>
            <c:dLbl>
              <c:idx val="13"/>
              <c:layout>
                <c:manualLayout>
                  <c:x val="-1.5057355482584701E-3"/>
                  <c:y val="7.9365079365079604E-3"/>
                </c:manualLayout>
              </c:layout>
              <c:showVal val="1"/>
            </c:dLbl>
            <c:dLbl>
              <c:idx val="14"/>
              <c:layout>
                <c:manualLayout>
                  <c:x val="-3.0114710965169619E-3"/>
                  <c:y val="7.9365079365079604E-3"/>
                </c:manualLayout>
              </c:layout>
              <c:showVal val="1"/>
            </c:dLbl>
            <c:dLbl>
              <c:idx val="15"/>
              <c:layout/>
              <c:showVal val="1"/>
            </c:dLbl>
            <c:dLbl>
              <c:idx val="16"/>
              <c:layout/>
              <c:showVal val="1"/>
            </c:dLbl>
            <c:dLbl>
              <c:idx val="17"/>
              <c:layout/>
              <c:showVal val="1"/>
            </c:dLbl>
            <c:dLbl>
              <c:idx val="18"/>
              <c:layout/>
              <c:showVal val="1"/>
            </c:dLbl>
            <c:dLbl>
              <c:idx val="19"/>
              <c:layout/>
              <c:showVal val="1"/>
            </c:dLbl>
            <c:txPr>
              <a:bodyPr/>
              <a:lstStyle/>
              <a:p>
                <a:pPr>
                  <a:defRPr sz="1000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Лист1!$A$2:$A$21</c:f>
              <c:strCache>
                <c:ptCount val="20"/>
                <c:pt idx="0">
                  <c:v>Н - Иштирякская ш- д. сад</c:v>
                </c:pt>
                <c:pt idx="1">
                  <c:v>Куакбашская ООШ</c:v>
                </c:pt>
                <c:pt idx="2">
                  <c:v>Н–Чершелин. ш.– дет. сад</c:v>
                </c:pt>
                <c:pt idx="3">
                  <c:v>Керлигачская ООШ</c:v>
                </c:pt>
                <c:pt idx="4">
                  <c:v>Сарабикуловская ООШ</c:v>
                </c:pt>
                <c:pt idx="5">
                  <c:v>Сугушлинская ООШ</c:v>
                </c:pt>
                <c:pt idx="6">
                  <c:v>Н– Чершелинская ООШ</c:v>
                </c:pt>
                <c:pt idx="7">
                  <c:v>Шугуровская СОШ </c:v>
                </c:pt>
                <c:pt idx="8">
                  <c:v>СОШ им. Горького</c:v>
                </c:pt>
                <c:pt idx="9">
                  <c:v>Тимяшевская СОШ</c:v>
                </c:pt>
                <c:pt idx="10">
                  <c:v>Ивановская ООШ</c:v>
                </c:pt>
                <c:pt idx="11">
                  <c:v>Ст – Иштерякская ООШ</c:v>
                </c:pt>
                <c:pt idx="12">
                  <c:v>Федотовская ООШ</c:v>
                </c:pt>
                <c:pt idx="13">
                  <c:v>Урдалинская ООШ</c:v>
                </c:pt>
                <c:pt idx="14">
                  <c:v>Старо - Кувакская СОШ</c:v>
                </c:pt>
                <c:pt idx="15">
                  <c:v>Ст-Письмянская ООШ</c:v>
                </c:pt>
                <c:pt idx="16">
                  <c:v>Подлесная ООШ</c:v>
                </c:pt>
                <c:pt idx="17">
                  <c:v>Урмышлинская ООШ</c:v>
                </c:pt>
                <c:pt idx="18">
                  <c:v>Н.Серёжкинская СОШ</c:v>
                </c:pt>
                <c:pt idx="19">
                  <c:v>М.Карамалкинская ООШ</c:v>
                </c:pt>
              </c:strCache>
            </c:strRef>
          </c:cat>
          <c:val>
            <c:numRef>
              <c:f>Лист1!$B$2:$B$21</c:f>
              <c:numCache>
                <c:formatCode>0%</c:formatCode>
                <c:ptCount val="20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0.8</c:v>
                </c:pt>
                <c:pt idx="4">
                  <c:v>0.8</c:v>
                </c:pt>
                <c:pt idx="5">
                  <c:v>0.8</c:v>
                </c:pt>
                <c:pt idx="6">
                  <c:v>0.75000000000000022</c:v>
                </c:pt>
                <c:pt idx="7">
                  <c:v>0.7300000000000002</c:v>
                </c:pt>
                <c:pt idx="8">
                  <c:v>0.71000000000000019</c:v>
                </c:pt>
                <c:pt idx="9">
                  <c:v>0.71000000000000019</c:v>
                </c:pt>
                <c:pt idx="10">
                  <c:v>0.71000000000000019</c:v>
                </c:pt>
                <c:pt idx="11">
                  <c:v>0.68</c:v>
                </c:pt>
                <c:pt idx="12">
                  <c:v>0.67000000000000026</c:v>
                </c:pt>
                <c:pt idx="13">
                  <c:v>0.67000000000000026</c:v>
                </c:pt>
                <c:pt idx="14">
                  <c:v>0.63000000000000023</c:v>
                </c:pt>
                <c:pt idx="15">
                  <c:v>0.56999999999999995</c:v>
                </c:pt>
                <c:pt idx="16">
                  <c:v>0.5</c:v>
                </c:pt>
                <c:pt idx="17">
                  <c:v>0.44</c:v>
                </c:pt>
                <c:pt idx="18">
                  <c:v>0.17</c:v>
                </c:pt>
                <c:pt idx="19">
                  <c:v>0</c:v>
                </c:pt>
              </c:numCache>
            </c:numRef>
          </c:val>
        </c:ser>
        <c:axId val="89891584"/>
        <c:axId val="89893120"/>
      </c:barChart>
      <c:catAx>
        <c:axId val="89891584"/>
        <c:scaling>
          <c:orientation val="minMax"/>
        </c:scaling>
        <c:axPos val="b"/>
        <c:tickLblPos val="nextTo"/>
        <c:txPr>
          <a:bodyPr/>
          <a:lstStyle/>
          <a:p>
            <a:pPr>
              <a:defRPr sz="1100"/>
            </a:pPr>
            <a:endParaRPr lang="ru-RU"/>
          </a:p>
        </c:txPr>
        <c:crossAx val="89893120"/>
        <c:crosses val="autoZero"/>
        <c:auto val="1"/>
        <c:lblAlgn val="ctr"/>
        <c:lblOffset val="100"/>
      </c:catAx>
      <c:valAx>
        <c:axId val="89893120"/>
        <c:scaling>
          <c:orientation val="minMax"/>
        </c:scaling>
        <c:delete val="1"/>
        <c:axPos val="l"/>
        <c:majorGridlines/>
        <c:numFmt formatCode="0%" sourceLinked="1"/>
        <c:tickLblPos val="nextTo"/>
        <c:crossAx val="89891584"/>
        <c:crosses val="autoZero"/>
        <c:crossBetween val="between"/>
      </c:valAx>
      <c:spPr>
        <a:ln>
          <a:noFill/>
        </a:ln>
      </c:spPr>
    </c:plotArea>
    <c:plotVisOnly val="1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2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6.1106394132965813E-2"/>
          <c:y val="0"/>
          <c:w val="0.93889362373398755"/>
          <c:h val="0.62369266341709151"/>
        </c:manualLayout>
      </c:layout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</c:strCache>
            </c:strRef>
          </c:tx>
          <c:dLbls>
            <c:txPr>
              <a:bodyPr/>
              <a:lstStyle/>
              <a:p>
                <a:pPr>
                  <a:defRPr sz="1200" b="1" spc="0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Лист1!$A$2:$A$13</c:f>
              <c:strCache>
                <c:ptCount val="12"/>
                <c:pt idx="0">
                  <c:v>СОШ №10</c:v>
                </c:pt>
                <c:pt idx="1">
                  <c:v>СОШ №3</c:v>
                </c:pt>
                <c:pt idx="2">
                  <c:v>СОШ №5</c:v>
                </c:pt>
                <c:pt idx="3">
                  <c:v>СОШ №2</c:v>
                </c:pt>
                <c:pt idx="4">
                  <c:v>СОШ №7</c:v>
                </c:pt>
                <c:pt idx="5">
                  <c:v>Лицей №12</c:v>
                </c:pt>
                <c:pt idx="6">
                  <c:v>ООШ №1</c:v>
                </c:pt>
                <c:pt idx="7">
                  <c:v>СОШ №13</c:v>
                </c:pt>
                <c:pt idx="8">
                  <c:v>СОШ №6</c:v>
                </c:pt>
                <c:pt idx="9">
                  <c:v>СОШ №8</c:v>
                </c:pt>
                <c:pt idx="10">
                  <c:v>Гимназия №11</c:v>
                </c:pt>
                <c:pt idx="11">
                  <c:v>СОШ №4</c:v>
                </c:pt>
              </c:strCache>
            </c:strRef>
          </c:cat>
          <c:val>
            <c:numRef>
              <c:f>Лист1!$B$2:$B$13</c:f>
              <c:numCache>
                <c:formatCode>0.0</c:formatCode>
                <c:ptCount val="12"/>
                <c:pt idx="0">
                  <c:v>4.4000000000000004</c:v>
                </c:pt>
                <c:pt idx="1">
                  <c:v>4.3</c:v>
                </c:pt>
                <c:pt idx="2">
                  <c:v>4.2</c:v>
                </c:pt>
                <c:pt idx="3">
                  <c:v>4.2</c:v>
                </c:pt>
                <c:pt idx="4">
                  <c:v>4.2</c:v>
                </c:pt>
                <c:pt idx="5">
                  <c:v>4.0999999999999996</c:v>
                </c:pt>
                <c:pt idx="6">
                  <c:v>4</c:v>
                </c:pt>
                <c:pt idx="7">
                  <c:v>4</c:v>
                </c:pt>
                <c:pt idx="8">
                  <c:v>4</c:v>
                </c:pt>
                <c:pt idx="9">
                  <c:v>4</c:v>
                </c:pt>
                <c:pt idx="10">
                  <c:v>3.9</c:v>
                </c:pt>
                <c:pt idx="11">
                  <c:v>3.8</c:v>
                </c:pt>
              </c:numCache>
            </c:numRef>
          </c:val>
        </c:ser>
        <c:axId val="70846336"/>
        <c:axId val="70847872"/>
      </c:barChart>
      <c:catAx>
        <c:axId val="70846336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70847872"/>
        <c:crosses val="autoZero"/>
        <c:auto val="1"/>
        <c:lblAlgn val="ctr"/>
        <c:lblOffset val="100"/>
      </c:catAx>
      <c:valAx>
        <c:axId val="70847872"/>
        <c:scaling>
          <c:orientation val="minMax"/>
        </c:scaling>
        <c:delete val="1"/>
        <c:axPos val="l"/>
        <c:majorGridlines/>
        <c:numFmt formatCode="0.0" sourceLinked="1"/>
        <c:tickLblPos val="nextTo"/>
        <c:crossAx val="70846336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28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0.12311837337471454"/>
          <c:y val="0"/>
          <c:w val="0.86676096146612991"/>
          <c:h val="0.59962261844100673"/>
        </c:manualLayout>
      </c:layout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txPr>
              <a:bodyPr/>
              <a:lstStyle/>
              <a:p>
                <a:pPr>
                  <a:defRPr sz="1200" b="1" spc="-150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Лист1!$A$2:$A$21</c:f>
              <c:strCache>
                <c:ptCount val="20"/>
                <c:pt idx="0">
                  <c:v>Керлигачская ООШ</c:v>
                </c:pt>
                <c:pt idx="1">
                  <c:v>Н. – Иштир.ш. – детский сад</c:v>
                </c:pt>
                <c:pt idx="2">
                  <c:v>Сарабикуловская ООШ</c:v>
                </c:pt>
                <c:pt idx="3">
                  <c:v>Федотовская ООШ</c:v>
                </c:pt>
                <c:pt idx="4">
                  <c:v>Н. -Чершелинская н. шк сад</c:v>
                </c:pt>
                <c:pt idx="5">
                  <c:v>Ст. – Иштиряк. ООШ</c:v>
                </c:pt>
                <c:pt idx="6">
                  <c:v>Урдалинская ООШ</c:v>
                </c:pt>
                <c:pt idx="7">
                  <c:v>Ивановская ООШ</c:v>
                </c:pt>
                <c:pt idx="8">
                  <c:v>Куакбашская ООШ</c:v>
                </c:pt>
                <c:pt idx="9">
                  <c:v>Н – Чершелинская ООШ</c:v>
                </c:pt>
                <c:pt idx="10">
                  <c:v>Шугуровская СОШ </c:v>
                </c:pt>
                <c:pt idx="11">
                  <c:v>Тимяшевская СОШ</c:v>
                </c:pt>
                <c:pt idx="12">
                  <c:v>Подлесная ООШ</c:v>
                </c:pt>
                <c:pt idx="13">
                  <c:v>СОШ им. Горького</c:v>
                </c:pt>
                <c:pt idx="14">
                  <c:v>Сугушлинская ООШ</c:v>
                </c:pt>
                <c:pt idx="15">
                  <c:v>Старо - Кувакская СОШ</c:v>
                </c:pt>
                <c:pt idx="16">
                  <c:v>Ст.-Письмянская ООШ</c:v>
                </c:pt>
                <c:pt idx="17">
                  <c:v>Урмышлинская ООШ</c:v>
                </c:pt>
                <c:pt idx="18">
                  <c:v>М.Карамалкинская ООШ</c:v>
                </c:pt>
                <c:pt idx="19">
                  <c:v>Н.Серёжкинская СОШ</c:v>
                </c:pt>
              </c:strCache>
            </c:strRef>
          </c:cat>
          <c:val>
            <c:numRef>
              <c:f>Лист1!$B$2:$B$21</c:f>
              <c:numCache>
                <c:formatCode>0.0</c:formatCode>
                <c:ptCount val="20"/>
                <c:pt idx="0">
                  <c:v>4.4000000000000004</c:v>
                </c:pt>
                <c:pt idx="1">
                  <c:v>4.2</c:v>
                </c:pt>
                <c:pt idx="2">
                  <c:v>4.2</c:v>
                </c:pt>
                <c:pt idx="3">
                  <c:v>4</c:v>
                </c:pt>
                <c:pt idx="4">
                  <c:v>4</c:v>
                </c:pt>
                <c:pt idx="5">
                  <c:v>4</c:v>
                </c:pt>
                <c:pt idx="6">
                  <c:v>4</c:v>
                </c:pt>
                <c:pt idx="7">
                  <c:v>4</c:v>
                </c:pt>
                <c:pt idx="8">
                  <c:v>4</c:v>
                </c:pt>
                <c:pt idx="9">
                  <c:v>4</c:v>
                </c:pt>
                <c:pt idx="10">
                  <c:v>3.9</c:v>
                </c:pt>
                <c:pt idx="11">
                  <c:v>3.9</c:v>
                </c:pt>
                <c:pt idx="12">
                  <c:v>3.9</c:v>
                </c:pt>
                <c:pt idx="13">
                  <c:v>3.8</c:v>
                </c:pt>
                <c:pt idx="14">
                  <c:v>3.8</c:v>
                </c:pt>
                <c:pt idx="15">
                  <c:v>3.8</c:v>
                </c:pt>
                <c:pt idx="16">
                  <c:v>3.5</c:v>
                </c:pt>
                <c:pt idx="17">
                  <c:v>3.4</c:v>
                </c:pt>
                <c:pt idx="18">
                  <c:v>3</c:v>
                </c:pt>
                <c:pt idx="19">
                  <c:v>3</c:v>
                </c:pt>
              </c:numCache>
            </c:numRef>
          </c:val>
        </c:ser>
        <c:axId val="70966272"/>
        <c:axId val="70779648"/>
      </c:barChart>
      <c:catAx>
        <c:axId val="70966272"/>
        <c:scaling>
          <c:orientation val="minMax"/>
        </c:scaling>
        <c:axPos val="b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70779648"/>
        <c:crosses val="autoZero"/>
        <c:auto val="1"/>
        <c:lblAlgn val="ctr"/>
        <c:lblOffset val="100"/>
      </c:catAx>
      <c:valAx>
        <c:axId val="70779648"/>
        <c:scaling>
          <c:orientation val="minMax"/>
        </c:scaling>
        <c:delete val="1"/>
        <c:axPos val="l"/>
        <c:majorGridlines/>
        <c:numFmt formatCode="0.0" sourceLinked="1"/>
        <c:tickLblPos val="nextTo"/>
        <c:crossAx val="70966272"/>
        <c:crosses val="autoZero"/>
        <c:crossBetween val="between"/>
      </c:valAx>
      <c:spPr>
        <a:noFill/>
        <a:ln w="25400">
          <a:noFill/>
        </a:ln>
      </c:spPr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txPr>
              <a:bodyPr/>
              <a:lstStyle/>
              <a:p>
                <a:pPr>
                  <a:defRPr sz="1200" b="1" spc="-150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Лист1!$A$2:$A$21</c:f>
              <c:strCache>
                <c:ptCount val="20"/>
                <c:pt idx="0">
                  <c:v>Урмышлинская ООШ</c:v>
                </c:pt>
                <c:pt idx="1">
                  <c:v>Ст – Иштерякская ООШ</c:v>
                </c:pt>
                <c:pt idx="2">
                  <c:v>СОШ им. Горького</c:v>
                </c:pt>
                <c:pt idx="3">
                  <c:v>Шугуровская СОШ </c:v>
                </c:pt>
                <c:pt idx="4">
                  <c:v>Тимяшевская СОШ</c:v>
                </c:pt>
                <c:pt idx="5">
                  <c:v>Керлигачская ООШ</c:v>
                </c:pt>
                <c:pt idx="6">
                  <c:v>Н– Чершелинская ООШ</c:v>
                </c:pt>
                <c:pt idx="7">
                  <c:v>Сугушлинская ООШ</c:v>
                </c:pt>
                <c:pt idx="8">
                  <c:v>Сарабикуловская ООШ</c:v>
                </c:pt>
                <c:pt idx="9">
                  <c:v>Н–Чершелин. ш.– дет. сад</c:v>
                </c:pt>
                <c:pt idx="10">
                  <c:v>Куакбашская ООШ</c:v>
                </c:pt>
                <c:pt idx="11">
                  <c:v>Урдалинская ООШ</c:v>
                </c:pt>
                <c:pt idx="12">
                  <c:v>Н - Иштирякская ш- д. сад</c:v>
                </c:pt>
                <c:pt idx="13">
                  <c:v>Н.Серёжкинская СОШ</c:v>
                </c:pt>
                <c:pt idx="14">
                  <c:v>М.Карамалкинская ООШ</c:v>
                </c:pt>
                <c:pt idx="15">
                  <c:v>Ивановская ООШ</c:v>
                </c:pt>
                <c:pt idx="16">
                  <c:v>Подлесная ООШ</c:v>
                </c:pt>
                <c:pt idx="17">
                  <c:v>Старо - Кувакская СОШ</c:v>
                </c:pt>
                <c:pt idx="18">
                  <c:v>Федотовская ООШ</c:v>
                </c:pt>
                <c:pt idx="19">
                  <c:v>Ст-Письмянская ООШ</c:v>
                </c:pt>
              </c:strCache>
            </c:strRef>
          </c:cat>
          <c:val>
            <c:numRef>
              <c:f>Лист1!$B$2:$B$21</c:f>
              <c:numCache>
                <c:formatCode>0%</c:formatCode>
                <c:ptCount val="20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  <c:pt idx="8">
                  <c:v>1</c:v>
                </c:pt>
                <c:pt idx="9">
                  <c:v>1</c:v>
                </c:pt>
                <c:pt idx="10">
                  <c:v>1</c:v>
                </c:pt>
                <c:pt idx="11">
                  <c:v>1</c:v>
                </c:pt>
                <c:pt idx="12">
                  <c:v>1</c:v>
                </c:pt>
                <c:pt idx="13">
                  <c:v>1</c:v>
                </c:pt>
                <c:pt idx="14">
                  <c:v>1</c:v>
                </c:pt>
                <c:pt idx="15">
                  <c:v>1</c:v>
                </c:pt>
                <c:pt idx="16">
                  <c:v>1</c:v>
                </c:pt>
                <c:pt idx="17">
                  <c:v>0.89</c:v>
                </c:pt>
                <c:pt idx="18">
                  <c:v>0.86000000000000065</c:v>
                </c:pt>
                <c:pt idx="19">
                  <c:v>0.75000000000000133</c:v>
                </c:pt>
              </c:numCache>
            </c:numRef>
          </c:val>
        </c:ser>
        <c:axId val="67687936"/>
        <c:axId val="67689472"/>
      </c:barChart>
      <c:catAx>
        <c:axId val="67687936"/>
        <c:scaling>
          <c:orientation val="minMax"/>
        </c:scaling>
        <c:axPos val="b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67689472"/>
        <c:crosses val="autoZero"/>
        <c:auto val="1"/>
        <c:lblAlgn val="ctr"/>
        <c:lblOffset val="100"/>
      </c:catAx>
      <c:valAx>
        <c:axId val="67689472"/>
        <c:scaling>
          <c:orientation val="minMax"/>
        </c:scaling>
        <c:delete val="1"/>
        <c:axPos val="l"/>
        <c:majorGridlines/>
        <c:numFmt formatCode="0%" sourceLinked="1"/>
        <c:tickLblPos val="nextTo"/>
        <c:crossAx val="67687936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6.4666930631824465E-2"/>
          <c:y val="4.2328117428821914E-2"/>
          <c:w val="0.93533311295216726"/>
          <c:h val="0.71363975336419383"/>
        </c:manualLayout>
      </c:layout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</c:strCache>
            </c:strRef>
          </c:tx>
          <c:dLbls>
            <c:txPr>
              <a:bodyPr/>
              <a:lstStyle/>
              <a:p>
                <a:pPr>
                  <a:defRPr sz="1200" b="1" spc="0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Лист1!$A$2:$A$13</c:f>
              <c:strCache>
                <c:ptCount val="12"/>
                <c:pt idx="0">
                  <c:v>СОШ №2</c:v>
                </c:pt>
                <c:pt idx="1">
                  <c:v>Лицей №12</c:v>
                </c:pt>
                <c:pt idx="2">
                  <c:v>СОШ №5</c:v>
                </c:pt>
                <c:pt idx="3">
                  <c:v>СОШ №10</c:v>
                </c:pt>
                <c:pt idx="4">
                  <c:v>ООШ №1</c:v>
                </c:pt>
                <c:pt idx="5">
                  <c:v>СОШ №13</c:v>
                </c:pt>
                <c:pt idx="6">
                  <c:v>СОШ №4</c:v>
                </c:pt>
                <c:pt idx="7">
                  <c:v>СОШ №8</c:v>
                </c:pt>
                <c:pt idx="8">
                  <c:v>СОШ №7</c:v>
                </c:pt>
                <c:pt idx="9">
                  <c:v>СОШ №6</c:v>
                </c:pt>
                <c:pt idx="10">
                  <c:v>СОШ №3</c:v>
                </c:pt>
                <c:pt idx="11">
                  <c:v>Гимназия №11</c:v>
                </c:pt>
              </c:strCache>
            </c:strRef>
          </c:cat>
          <c:val>
            <c:numRef>
              <c:f>Лист1!$B$2:$B$13</c:f>
              <c:numCache>
                <c:formatCode>0%</c:formatCode>
                <c:ptCount val="12"/>
                <c:pt idx="0">
                  <c:v>0.86000000000000065</c:v>
                </c:pt>
                <c:pt idx="1">
                  <c:v>0.85000000000000064</c:v>
                </c:pt>
                <c:pt idx="2">
                  <c:v>0.81</c:v>
                </c:pt>
                <c:pt idx="3">
                  <c:v>0.72000000000000064</c:v>
                </c:pt>
                <c:pt idx="4">
                  <c:v>0.71000000000000063</c:v>
                </c:pt>
                <c:pt idx="5">
                  <c:v>0.71000000000000063</c:v>
                </c:pt>
                <c:pt idx="6">
                  <c:v>0.68</c:v>
                </c:pt>
                <c:pt idx="7">
                  <c:v>0.67000000000000171</c:v>
                </c:pt>
                <c:pt idx="8">
                  <c:v>0.66000000000000159</c:v>
                </c:pt>
                <c:pt idx="9">
                  <c:v>0.64000000000000135</c:v>
                </c:pt>
                <c:pt idx="10">
                  <c:v>0.58000000000000007</c:v>
                </c:pt>
                <c:pt idx="11">
                  <c:v>0.58000000000000007</c:v>
                </c:pt>
              </c:numCache>
            </c:numRef>
          </c:val>
        </c:ser>
        <c:axId val="73972352"/>
        <c:axId val="73990528"/>
      </c:barChart>
      <c:catAx>
        <c:axId val="73972352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73990528"/>
        <c:crosses val="autoZero"/>
        <c:auto val="1"/>
        <c:lblAlgn val="ctr"/>
        <c:lblOffset val="100"/>
      </c:catAx>
      <c:valAx>
        <c:axId val="73990528"/>
        <c:scaling>
          <c:orientation val="minMax"/>
        </c:scaling>
        <c:delete val="1"/>
        <c:axPos val="l"/>
        <c:majorGridlines/>
        <c:numFmt formatCode="0%" sourceLinked="1"/>
        <c:tickLblPos val="nextTo"/>
        <c:crossAx val="73972352"/>
        <c:crosses val="autoZero"/>
        <c:crossBetween val="between"/>
      </c:valAx>
      <c:spPr>
        <a:noFill/>
        <a:ln w="25400">
          <a:noFill/>
        </a:ln>
      </c:spPr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0.13410922581954687"/>
          <c:y val="0"/>
          <c:w val="0.85695453010617695"/>
          <c:h val="0.6510049798462163"/>
        </c:manualLayout>
      </c:layout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1"/>
              <c:delete val="1"/>
            </c:dLbl>
            <c:dLbl>
              <c:idx val="3"/>
              <c:layout/>
              <c:showVal val="1"/>
            </c:dLbl>
            <c:dLbl>
              <c:idx val="5"/>
              <c:layout/>
              <c:showVal val="1"/>
            </c:dLbl>
            <c:dLbl>
              <c:idx val="7"/>
              <c:layout/>
              <c:showVal val="1"/>
            </c:dLbl>
            <c:dLbl>
              <c:idx val="9"/>
              <c:layout/>
              <c:showVal val="1"/>
            </c:dLbl>
            <c:dLbl>
              <c:idx val="11"/>
              <c:layout/>
              <c:showVal val="1"/>
            </c:dLbl>
            <c:dLbl>
              <c:idx val="13"/>
              <c:layout/>
              <c:showVal val="1"/>
            </c:dLbl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Лист1!$A$2:$A$21</c:f>
              <c:strCache>
                <c:ptCount val="20"/>
                <c:pt idx="0">
                  <c:v>Н. -Чершелин. ш – дет. сад</c:v>
                </c:pt>
                <c:pt idx="1">
                  <c:v>Н- Иштирякская ш –дет.сад</c:v>
                </c:pt>
                <c:pt idx="2">
                  <c:v>М Карамалкинская ООШ</c:v>
                </c:pt>
                <c:pt idx="3">
                  <c:v>Керлигачская ООШ</c:v>
                </c:pt>
                <c:pt idx="4">
                  <c:v>Сарабикуловская ООШ</c:v>
                </c:pt>
                <c:pt idx="5">
                  <c:v>Тимяшевская СОШ</c:v>
                </c:pt>
                <c:pt idx="6">
                  <c:v>Н – Чершелинская ООШ</c:v>
                </c:pt>
                <c:pt idx="7">
                  <c:v>СОШ им. Горького</c:v>
                </c:pt>
                <c:pt idx="8">
                  <c:v>Подлесная ООШ</c:v>
                </c:pt>
                <c:pt idx="9">
                  <c:v>Шугуровская СОШ </c:v>
                </c:pt>
                <c:pt idx="10">
                  <c:v>Урдалинская ООШ</c:v>
                </c:pt>
                <c:pt idx="11">
                  <c:v>Н.Серёжкинская СОШ</c:v>
                </c:pt>
                <c:pt idx="12">
                  <c:v>Урмышлинская ООШ</c:v>
                </c:pt>
                <c:pt idx="13">
                  <c:v>Ст – Иштерякская ООШ</c:v>
                </c:pt>
                <c:pt idx="14">
                  <c:v>Сугушлинская ООШ</c:v>
                </c:pt>
                <c:pt idx="15">
                  <c:v>Федотовская ООШ</c:v>
                </c:pt>
                <c:pt idx="16">
                  <c:v>Ивановская ООШ</c:v>
                </c:pt>
                <c:pt idx="17">
                  <c:v>Старо - Кувакская СОШ</c:v>
                </c:pt>
                <c:pt idx="18">
                  <c:v>Куакбашская ООШ</c:v>
                </c:pt>
                <c:pt idx="19">
                  <c:v>Ст-Письмянская ООШ</c:v>
                </c:pt>
              </c:strCache>
            </c:strRef>
          </c:cat>
          <c:val>
            <c:numRef>
              <c:f>Лист1!$B$2:$B$21</c:f>
              <c:numCache>
                <c:formatCode>0%</c:formatCode>
                <c:ptCount val="20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0.8</c:v>
                </c:pt>
                <c:pt idx="4">
                  <c:v>0.8</c:v>
                </c:pt>
                <c:pt idx="5">
                  <c:v>0.75000000000000133</c:v>
                </c:pt>
                <c:pt idx="6">
                  <c:v>0.75000000000000133</c:v>
                </c:pt>
                <c:pt idx="7">
                  <c:v>0.71000000000000063</c:v>
                </c:pt>
                <c:pt idx="8">
                  <c:v>0.70000000000000062</c:v>
                </c:pt>
                <c:pt idx="9">
                  <c:v>0.69000000000000061</c:v>
                </c:pt>
                <c:pt idx="10">
                  <c:v>0.67000000000000171</c:v>
                </c:pt>
                <c:pt idx="11">
                  <c:v>0.67000000000000171</c:v>
                </c:pt>
                <c:pt idx="12">
                  <c:v>0.67000000000000171</c:v>
                </c:pt>
                <c:pt idx="13">
                  <c:v>0.64000000000000135</c:v>
                </c:pt>
                <c:pt idx="14">
                  <c:v>0.60000000000000064</c:v>
                </c:pt>
                <c:pt idx="15">
                  <c:v>0.56999999999999995</c:v>
                </c:pt>
                <c:pt idx="16">
                  <c:v>0.56999999999999995</c:v>
                </c:pt>
                <c:pt idx="17">
                  <c:v>0.55000000000000004</c:v>
                </c:pt>
                <c:pt idx="18">
                  <c:v>0.5</c:v>
                </c:pt>
                <c:pt idx="19">
                  <c:v>0.38000000000000067</c:v>
                </c:pt>
              </c:numCache>
            </c:numRef>
          </c:val>
        </c:ser>
        <c:dLbls>
          <c:showVal val="1"/>
        </c:dLbls>
        <c:axId val="64238720"/>
        <c:axId val="67658880"/>
      </c:barChart>
      <c:catAx>
        <c:axId val="64238720"/>
        <c:scaling>
          <c:orientation val="minMax"/>
        </c:scaling>
        <c:axPos val="b"/>
        <c:tickLblPos val="nextTo"/>
        <c:txPr>
          <a:bodyPr/>
          <a:lstStyle/>
          <a:p>
            <a:pPr>
              <a:defRPr sz="1100"/>
            </a:pPr>
            <a:endParaRPr lang="ru-RU"/>
          </a:p>
        </c:txPr>
        <c:crossAx val="67658880"/>
        <c:crosses val="autoZero"/>
        <c:auto val="1"/>
        <c:lblAlgn val="ctr"/>
        <c:lblOffset val="100"/>
      </c:catAx>
      <c:valAx>
        <c:axId val="67658880"/>
        <c:scaling>
          <c:orientation val="minMax"/>
        </c:scaling>
        <c:delete val="1"/>
        <c:axPos val="l"/>
        <c:majorGridlines/>
        <c:numFmt formatCode="0%" sourceLinked="1"/>
        <c:tickLblPos val="nextTo"/>
        <c:crossAx val="64238720"/>
        <c:crosses val="autoZero"/>
        <c:crossBetween val="between"/>
      </c:valAx>
      <c:spPr>
        <a:ln>
          <a:noFill/>
        </a:ln>
      </c:spPr>
    </c:plotArea>
    <c:plotVisOnly val="1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6.1106394132965813E-2"/>
          <c:y val="0"/>
          <c:w val="0.93889362373398733"/>
          <c:h val="0.62369266341709106"/>
        </c:manualLayout>
      </c:layout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</c:strCache>
            </c:strRef>
          </c:tx>
          <c:dLbls>
            <c:txPr>
              <a:bodyPr/>
              <a:lstStyle/>
              <a:p>
                <a:pPr>
                  <a:defRPr sz="1200" b="1" spc="0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Лист1!$A$2:$A$13</c:f>
              <c:strCache>
                <c:ptCount val="12"/>
                <c:pt idx="0">
                  <c:v>СОШ №5</c:v>
                </c:pt>
                <c:pt idx="1">
                  <c:v>Лицей №12</c:v>
                </c:pt>
                <c:pt idx="2">
                  <c:v>СОШ №2</c:v>
                </c:pt>
                <c:pt idx="3">
                  <c:v>ООШ №1</c:v>
                </c:pt>
                <c:pt idx="4">
                  <c:v>СОШ №13</c:v>
                </c:pt>
                <c:pt idx="5">
                  <c:v>СОШ №3</c:v>
                </c:pt>
                <c:pt idx="6">
                  <c:v>СОШ №7</c:v>
                </c:pt>
                <c:pt idx="7">
                  <c:v>СОШ №10</c:v>
                </c:pt>
                <c:pt idx="8">
                  <c:v>Гимназия №11</c:v>
                </c:pt>
                <c:pt idx="9">
                  <c:v>СОШ №4</c:v>
                </c:pt>
                <c:pt idx="10">
                  <c:v>СОШ №6</c:v>
                </c:pt>
                <c:pt idx="11">
                  <c:v>СОШ №8</c:v>
                </c:pt>
              </c:strCache>
            </c:strRef>
          </c:cat>
          <c:val>
            <c:numRef>
              <c:f>Лист1!$B$2:$B$13</c:f>
              <c:numCache>
                <c:formatCode>0.0</c:formatCode>
                <c:ptCount val="12"/>
                <c:pt idx="0">
                  <c:v>4.2</c:v>
                </c:pt>
                <c:pt idx="1">
                  <c:v>4.0999999999999996</c:v>
                </c:pt>
                <c:pt idx="2">
                  <c:v>4.0999999999999996</c:v>
                </c:pt>
                <c:pt idx="3">
                  <c:v>4</c:v>
                </c:pt>
                <c:pt idx="4">
                  <c:v>4</c:v>
                </c:pt>
                <c:pt idx="5">
                  <c:v>3.9</c:v>
                </c:pt>
                <c:pt idx="6">
                  <c:v>3.9</c:v>
                </c:pt>
                <c:pt idx="7">
                  <c:v>3.9</c:v>
                </c:pt>
                <c:pt idx="8">
                  <c:v>3.9</c:v>
                </c:pt>
                <c:pt idx="9">
                  <c:v>3.8</c:v>
                </c:pt>
                <c:pt idx="10">
                  <c:v>3.8</c:v>
                </c:pt>
                <c:pt idx="11">
                  <c:v>3.7</c:v>
                </c:pt>
              </c:numCache>
            </c:numRef>
          </c:val>
        </c:ser>
        <c:axId val="74138752"/>
        <c:axId val="74232576"/>
      </c:barChart>
      <c:catAx>
        <c:axId val="74138752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74232576"/>
        <c:crosses val="autoZero"/>
        <c:auto val="1"/>
        <c:lblAlgn val="ctr"/>
        <c:lblOffset val="100"/>
      </c:catAx>
      <c:valAx>
        <c:axId val="74232576"/>
        <c:scaling>
          <c:orientation val="minMax"/>
        </c:scaling>
        <c:delete val="1"/>
        <c:axPos val="l"/>
        <c:majorGridlines/>
        <c:numFmt formatCode="0.0" sourceLinked="1"/>
        <c:tickLblPos val="nextTo"/>
        <c:crossAx val="74138752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0.12311837337471454"/>
          <c:y val="0"/>
          <c:w val="0.86676096146612991"/>
          <c:h val="0.59962261844100673"/>
        </c:manualLayout>
      </c:layout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txPr>
              <a:bodyPr/>
              <a:lstStyle/>
              <a:p>
                <a:pPr>
                  <a:defRPr sz="1200" b="1" spc="-150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Лист1!$A$2:$A$21</c:f>
              <c:strCache>
                <c:ptCount val="20"/>
                <c:pt idx="0">
                  <c:v>Н. – Иштир.ш. – детский сад</c:v>
                </c:pt>
                <c:pt idx="1">
                  <c:v>Керлигачская ООШ</c:v>
                </c:pt>
                <c:pt idx="2">
                  <c:v>СОШ им. Горького</c:v>
                </c:pt>
                <c:pt idx="3">
                  <c:v>Н. -Чершелинская н. шк сад</c:v>
                </c:pt>
                <c:pt idx="4">
                  <c:v>Шугуровская СОШ </c:v>
                </c:pt>
                <c:pt idx="5">
                  <c:v>Тимяшевская СОШ</c:v>
                </c:pt>
                <c:pt idx="6">
                  <c:v>Сугушлинская ООШ</c:v>
                </c:pt>
                <c:pt idx="7">
                  <c:v>М.Карамалкинская ООШ</c:v>
                </c:pt>
                <c:pt idx="8">
                  <c:v>Сарабикуловская ООШ</c:v>
                </c:pt>
                <c:pt idx="9">
                  <c:v>Подлесная ООШ</c:v>
                </c:pt>
                <c:pt idx="10">
                  <c:v>Ст. – Иштиряк. ООШ</c:v>
                </c:pt>
                <c:pt idx="11">
                  <c:v>Урдалинская ООШ</c:v>
                </c:pt>
                <c:pt idx="12">
                  <c:v>Урмышлинская ООШ</c:v>
                </c:pt>
                <c:pt idx="13">
                  <c:v>Старо - Кувакская СОШ</c:v>
                </c:pt>
                <c:pt idx="14">
                  <c:v>Н.Серёжкинская СОШ</c:v>
                </c:pt>
                <c:pt idx="15">
                  <c:v>Ивановская ООШ</c:v>
                </c:pt>
                <c:pt idx="16">
                  <c:v>Куакбашская ООШ</c:v>
                </c:pt>
                <c:pt idx="17">
                  <c:v>Федотовская ООШ</c:v>
                </c:pt>
                <c:pt idx="18">
                  <c:v>Н – Чершелинская ООШ</c:v>
                </c:pt>
                <c:pt idx="19">
                  <c:v>Ст.-Письмянская ООШ</c:v>
                </c:pt>
              </c:strCache>
            </c:strRef>
          </c:cat>
          <c:val>
            <c:numRef>
              <c:f>Лист1!$B$2:$B$21</c:f>
              <c:numCache>
                <c:formatCode>0.0</c:formatCode>
                <c:ptCount val="20"/>
                <c:pt idx="0">
                  <c:v>4.5999999999999996</c:v>
                </c:pt>
                <c:pt idx="1">
                  <c:v>4</c:v>
                </c:pt>
                <c:pt idx="2">
                  <c:v>4</c:v>
                </c:pt>
                <c:pt idx="3">
                  <c:v>4</c:v>
                </c:pt>
                <c:pt idx="4">
                  <c:v>4</c:v>
                </c:pt>
                <c:pt idx="5">
                  <c:v>4</c:v>
                </c:pt>
                <c:pt idx="6">
                  <c:v>4</c:v>
                </c:pt>
                <c:pt idx="7">
                  <c:v>4</c:v>
                </c:pt>
                <c:pt idx="8">
                  <c:v>4</c:v>
                </c:pt>
                <c:pt idx="9">
                  <c:v>3.9</c:v>
                </c:pt>
                <c:pt idx="10">
                  <c:v>3.9</c:v>
                </c:pt>
                <c:pt idx="11">
                  <c:v>3.8</c:v>
                </c:pt>
                <c:pt idx="12">
                  <c:v>3.7</c:v>
                </c:pt>
                <c:pt idx="13">
                  <c:v>3.6</c:v>
                </c:pt>
                <c:pt idx="14">
                  <c:v>3.6</c:v>
                </c:pt>
                <c:pt idx="15">
                  <c:v>3.6</c:v>
                </c:pt>
                <c:pt idx="16">
                  <c:v>3.5</c:v>
                </c:pt>
                <c:pt idx="17">
                  <c:v>3.4</c:v>
                </c:pt>
                <c:pt idx="18">
                  <c:v>3.4</c:v>
                </c:pt>
                <c:pt idx="19">
                  <c:v>3</c:v>
                </c:pt>
              </c:numCache>
            </c:numRef>
          </c:val>
        </c:ser>
        <c:axId val="80978304"/>
        <c:axId val="80979840"/>
      </c:barChart>
      <c:catAx>
        <c:axId val="80978304"/>
        <c:scaling>
          <c:orientation val="minMax"/>
        </c:scaling>
        <c:axPos val="b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80979840"/>
        <c:crosses val="autoZero"/>
        <c:auto val="1"/>
        <c:lblAlgn val="ctr"/>
        <c:lblOffset val="100"/>
      </c:catAx>
      <c:valAx>
        <c:axId val="80979840"/>
        <c:scaling>
          <c:orientation val="minMax"/>
        </c:scaling>
        <c:delete val="1"/>
        <c:axPos val="l"/>
        <c:majorGridlines/>
        <c:numFmt formatCode="0.0" sourceLinked="1"/>
        <c:tickLblPos val="nextTo"/>
        <c:crossAx val="80978304"/>
        <c:crosses val="autoZero"/>
        <c:crossBetween val="between"/>
      </c:valAx>
      <c:spPr>
        <a:noFill/>
        <a:ln w="25400">
          <a:noFill/>
        </a:ln>
      </c:spPr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Количество учащихся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Лист1!$A$2:$A$4</c:f>
              <c:strCache>
                <c:ptCount val="3"/>
                <c:pt idx="0">
                  <c:v>Итого по селу</c:v>
                </c:pt>
                <c:pt idx="1">
                  <c:v>Итого по городу</c:v>
                </c:pt>
                <c:pt idx="2">
                  <c:v>Итого по району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192</c:v>
                </c:pt>
                <c:pt idx="1">
                  <c:v>612</c:v>
                </c:pt>
                <c:pt idx="2">
                  <c:v>804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Выполняли работу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Лист1!$A$2:$A$4</c:f>
              <c:strCache>
                <c:ptCount val="3"/>
                <c:pt idx="0">
                  <c:v>Итого по селу</c:v>
                </c:pt>
                <c:pt idx="1">
                  <c:v>Итого по городу</c:v>
                </c:pt>
                <c:pt idx="2">
                  <c:v>Итого по району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187</c:v>
                </c:pt>
                <c:pt idx="1">
                  <c:v>585</c:v>
                </c:pt>
                <c:pt idx="2">
                  <c:v>772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Столбец2</c:v>
                </c:pt>
              </c:strCache>
            </c:strRef>
          </c:tx>
          <c:dLbls>
            <c:dLbl>
              <c:idx val="0"/>
              <c:layout>
                <c:manualLayout>
                  <c:x val="-6.9444444444444503E-2"/>
                  <c:y val="-2.8060326608944881E-2"/>
                </c:manualLayout>
              </c:layout>
              <c:dLblPos val="outEnd"/>
              <c:showVal val="1"/>
            </c:dLbl>
            <c:dLbl>
              <c:idx val="1"/>
              <c:layout>
                <c:manualLayout>
                  <c:x val="-6.7901234567901494E-2"/>
                  <c:y val="-0.29743968300227952"/>
                </c:manualLayout>
              </c:layout>
              <c:dLblPos val="outEnd"/>
              <c:showVal val="1"/>
            </c:dLbl>
            <c:dLbl>
              <c:idx val="2"/>
              <c:layout>
                <c:manualLayout>
                  <c:x val="-6.7901234567901494E-2"/>
                  <c:y val="-0.42371093179507735"/>
                </c:manualLayout>
              </c:layout>
              <c:dLblPos val="outEnd"/>
              <c:showVal val="1"/>
            </c:dLbl>
            <c:txPr>
              <a:bodyPr/>
              <a:lstStyle/>
              <a:p>
                <a:pPr>
                  <a:defRPr b="1">
                    <a:solidFill>
                      <a:schemeClr val="tx1"/>
                    </a:solidFill>
                  </a:defRPr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Лист1!$A$2:$A$4</c:f>
              <c:strCache>
                <c:ptCount val="3"/>
                <c:pt idx="0">
                  <c:v>Итого по селу</c:v>
                </c:pt>
                <c:pt idx="1">
                  <c:v>Итого по городу</c:v>
                </c:pt>
                <c:pt idx="2">
                  <c:v>Итого по району</c:v>
                </c:pt>
              </c:strCache>
            </c:strRef>
          </c:cat>
          <c:val>
            <c:numRef>
              <c:f>Лист1!$D$2:$D$4</c:f>
              <c:numCache>
                <c:formatCode>0%</c:formatCode>
                <c:ptCount val="3"/>
                <c:pt idx="0">
                  <c:v>0.97395833333333481</c:v>
                </c:pt>
                <c:pt idx="1">
                  <c:v>0.95588235294117663</c:v>
                </c:pt>
                <c:pt idx="2">
                  <c:v>0.96019900497512545</c:v>
                </c:pt>
              </c:numCache>
            </c:numRef>
          </c:val>
        </c:ser>
        <c:dLbls>
          <c:showVal val="1"/>
        </c:dLbls>
        <c:axId val="80981376"/>
        <c:axId val="80864384"/>
      </c:barChart>
      <c:catAx>
        <c:axId val="80981376"/>
        <c:scaling>
          <c:orientation val="minMax"/>
        </c:scaling>
        <c:axPos val="b"/>
        <c:tickLblPos val="nextTo"/>
        <c:crossAx val="80864384"/>
        <c:crosses val="autoZero"/>
        <c:auto val="1"/>
        <c:lblAlgn val="ctr"/>
        <c:lblOffset val="100"/>
      </c:catAx>
      <c:valAx>
        <c:axId val="80864384"/>
        <c:scaling>
          <c:orientation val="minMax"/>
        </c:scaling>
        <c:delete val="1"/>
        <c:axPos val="l"/>
        <c:majorGridlines/>
        <c:numFmt formatCode="General" sourceLinked="1"/>
        <c:tickLblPos val="nextTo"/>
        <c:crossAx val="80981376"/>
        <c:crosses val="autoZero"/>
        <c:crossBetween val="between"/>
      </c:valAx>
    </c:plotArea>
    <c:legend>
      <c:legendPos val="b"/>
      <c:legendEntry>
        <c:idx val="2"/>
        <c:delete val="1"/>
      </c:legendEntry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0"/>
              <c:layout/>
              <c:showVal val="1"/>
            </c:dLbl>
            <c:dLbl>
              <c:idx val="1"/>
              <c:layout/>
              <c:showVal val="1"/>
            </c:dLbl>
            <c:dLbl>
              <c:idx val="2"/>
              <c:layout/>
              <c:showVal val="1"/>
            </c:dLbl>
            <c:dLbl>
              <c:idx val="4"/>
              <c:layout/>
              <c:showVal val="1"/>
            </c:dLbl>
            <c:dLbl>
              <c:idx val="5"/>
              <c:layout/>
              <c:showVal val="1"/>
            </c:dLbl>
            <c:dLbl>
              <c:idx val="6"/>
              <c:layout/>
              <c:showVal val="1"/>
            </c:dLbl>
            <c:dLblPos val="outEnd"/>
            <c:showVal val="1"/>
          </c:dLbls>
          <c:cat>
            <c:strRef>
              <c:f>Лист1!$A$2:$A$13</c:f>
              <c:strCache>
                <c:ptCount val="12"/>
                <c:pt idx="0">
                  <c:v>СОШ №3</c:v>
                </c:pt>
                <c:pt idx="1">
                  <c:v>СОШ №4</c:v>
                </c:pt>
                <c:pt idx="2">
                  <c:v>Лицей №12</c:v>
                </c:pt>
                <c:pt idx="3">
                  <c:v>СОШ №13</c:v>
                </c:pt>
                <c:pt idx="4">
                  <c:v>СОШ №10</c:v>
                </c:pt>
                <c:pt idx="5">
                  <c:v>ООШ №1</c:v>
                </c:pt>
                <c:pt idx="6">
                  <c:v>СОШ №5</c:v>
                </c:pt>
                <c:pt idx="7">
                  <c:v>СОШ №2</c:v>
                </c:pt>
                <c:pt idx="8">
                  <c:v>СОШ №8</c:v>
                </c:pt>
                <c:pt idx="9">
                  <c:v>Гимназия №11</c:v>
                </c:pt>
                <c:pt idx="10">
                  <c:v>СОШ №7</c:v>
                </c:pt>
                <c:pt idx="11">
                  <c:v>СОШ №6</c:v>
                </c:pt>
              </c:strCache>
            </c:strRef>
          </c:cat>
          <c:val>
            <c:numRef>
              <c:f>Лист1!$B$2:$B$13</c:f>
              <c:numCache>
                <c:formatCode>0%</c:formatCode>
                <c:ptCount val="12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  <c:pt idx="8">
                  <c:v>0.98</c:v>
                </c:pt>
                <c:pt idx="9">
                  <c:v>0.98</c:v>
                </c:pt>
                <c:pt idx="10">
                  <c:v>0.96000000000000063</c:v>
                </c:pt>
                <c:pt idx="11">
                  <c:v>0.96000000000000063</c:v>
                </c:pt>
              </c:numCache>
            </c:numRef>
          </c:val>
        </c:ser>
        <c:axId val="83248640"/>
        <c:axId val="83250176"/>
      </c:barChart>
      <c:catAx>
        <c:axId val="83248640"/>
        <c:scaling>
          <c:orientation val="minMax"/>
        </c:scaling>
        <c:axPos val="b"/>
        <c:tickLblPos val="nextTo"/>
        <c:crossAx val="83250176"/>
        <c:crosses val="autoZero"/>
        <c:auto val="1"/>
        <c:lblAlgn val="ctr"/>
        <c:lblOffset val="100"/>
      </c:catAx>
      <c:valAx>
        <c:axId val="83250176"/>
        <c:scaling>
          <c:orientation val="minMax"/>
        </c:scaling>
        <c:delete val="1"/>
        <c:axPos val="l"/>
        <c:majorGridlines/>
        <c:numFmt formatCode="0%" sourceLinked="1"/>
        <c:tickLblPos val="nextTo"/>
        <c:crossAx val="83248640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0.77922</cdr:x>
      <cdr:y>0</cdr:y>
    </cdr:from>
    <cdr:to>
      <cdr:x>0.96556</cdr:x>
      <cdr:y>0.07581</cdr:y>
    </cdr:to>
    <cdr:sp macro="" textlink="">
      <cdr:nvSpPr>
        <cdr:cNvPr id="2" name="TextBox 12"/>
        <cdr:cNvSpPr txBox="1"/>
      </cdr:nvSpPr>
      <cdr:spPr>
        <a:xfrm xmlns:a="http://schemas.openxmlformats.org/drawingml/2006/main">
          <a:off x="6572296" y="0"/>
          <a:ext cx="1571636" cy="369332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1pPr>
          <a:lvl2pPr marL="457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2pPr>
          <a:lvl3pPr marL="914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3pPr>
          <a:lvl4pPr marL="1371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4pPr>
          <a:lvl5pPr marL="18288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5pPr>
          <a:lvl6pPr marL="22860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6pPr>
          <a:lvl7pPr marL="2743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7pPr>
          <a:lvl8pPr marL="3200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8pPr>
          <a:lvl9pPr marL="3657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9pPr>
        </a:lstStyle>
        <a:p xmlns:a="http://schemas.openxmlformats.org/drawingml/2006/main">
          <a:r>
            <a:rPr lang="ru-RU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rPr>
            <a:t>ЛМР - 71%</a:t>
          </a:r>
          <a:endParaRPr lang="ru-RU" b="1" dirty="0">
            <a:solidFill>
              <a:srgbClr val="0070C0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</cdr:x>
      <cdr:y>0</cdr:y>
    </cdr:from>
    <cdr:to>
      <cdr:x>0.16006</cdr:x>
      <cdr:y>0.07581</cdr:y>
    </cdr:to>
    <cdr:sp macro="" textlink="">
      <cdr:nvSpPr>
        <cdr:cNvPr id="2" name="TextBox 12"/>
        <cdr:cNvSpPr txBox="1"/>
      </cdr:nvSpPr>
      <cdr:spPr>
        <a:xfrm xmlns:a="http://schemas.openxmlformats.org/drawingml/2006/main">
          <a:off x="0" y="0"/>
          <a:ext cx="1350050" cy="369332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none" rtlCol="0">
          <a:spAutoFit/>
        </a:bodyPr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1pPr>
          <a:lvl2pPr marL="457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2pPr>
          <a:lvl3pPr marL="914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3pPr>
          <a:lvl4pPr marL="1371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4pPr>
          <a:lvl5pPr marL="18288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5pPr>
          <a:lvl6pPr marL="22860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6pPr>
          <a:lvl7pPr marL="2743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7pPr>
          <a:lvl8pPr marL="3200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8pPr>
          <a:lvl9pPr marL="3657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9pPr>
        </a:lstStyle>
        <a:p xmlns:a="http://schemas.openxmlformats.org/drawingml/2006/main">
          <a:r>
            <a:rPr lang="ru-RU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rPr>
            <a:t>ЛМР –69%</a:t>
          </a:r>
          <a:endParaRPr lang="ru-RU" b="1" dirty="0">
            <a:solidFill>
              <a:srgbClr val="0070C0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</cdr:x>
      <cdr:y>0</cdr:y>
    </cdr:from>
    <cdr:to>
      <cdr:x>0.18325</cdr:x>
      <cdr:y>0.07693</cdr:y>
    </cdr:to>
    <cdr:sp macro="" textlink="">
      <cdr:nvSpPr>
        <cdr:cNvPr id="2" name="TextBox 12"/>
        <cdr:cNvSpPr txBox="1"/>
      </cdr:nvSpPr>
      <cdr:spPr>
        <a:xfrm xmlns:a="http://schemas.openxmlformats.org/drawingml/2006/main">
          <a:off x="0" y="0"/>
          <a:ext cx="1545616" cy="369332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none" rtlCol="0">
          <a:spAutoFit/>
        </a:bodyPr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1pPr>
          <a:lvl2pPr marL="457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2pPr>
          <a:lvl3pPr marL="914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3pPr>
          <a:lvl4pPr marL="1371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4pPr>
          <a:lvl5pPr marL="18288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5pPr>
          <a:lvl6pPr marL="22860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6pPr>
          <a:lvl7pPr marL="2743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7pPr>
          <a:lvl8pPr marL="3200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8pPr>
          <a:lvl9pPr marL="3657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9pPr>
        </a:lstStyle>
        <a:p xmlns:a="http://schemas.openxmlformats.org/drawingml/2006/main">
          <a:r>
            <a:rPr lang="ru-RU" b="1" dirty="0" smtClean="0">
              <a:solidFill>
                <a:srgbClr val="0070C0"/>
              </a:solidFill>
            </a:rPr>
            <a:t>ЛМР – 82,7%</a:t>
          </a:r>
          <a:endParaRPr lang="ru-RU" b="1" dirty="0">
            <a:solidFill>
              <a:srgbClr val="0070C0"/>
            </a:solidFill>
          </a:endParaRPr>
        </a:p>
      </cdr:txBody>
    </cdr:sp>
  </cdr:relSizeAnchor>
  <cdr:relSizeAnchor xmlns:cdr="http://schemas.openxmlformats.org/drawingml/2006/chartDrawing">
    <cdr:from>
      <cdr:x>0.02541</cdr:x>
      <cdr:y>0.2381</cdr:y>
    </cdr:from>
    <cdr:to>
      <cdr:x>1</cdr:x>
      <cdr:y>0.24763</cdr:y>
    </cdr:to>
    <cdr:sp macro="" textlink="">
      <cdr:nvSpPr>
        <cdr:cNvPr id="4" name="Прямая соединительная линия 3"/>
        <cdr:cNvSpPr/>
      </cdr:nvSpPr>
      <cdr:spPr>
        <a:xfrm xmlns:a="http://schemas.openxmlformats.org/drawingml/2006/main">
          <a:off x="214319" y="1143008"/>
          <a:ext cx="8220097" cy="45750"/>
        </a:xfrm>
        <a:prstGeom xmlns:a="http://schemas.openxmlformats.org/drawingml/2006/main" prst="line">
          <a:avLst/>
        </a:prstGeom>
        <a:ln xmlns:a="http://schemas.openxmlformats.org/drawingml/2006/main" w="25400">
          <a:solidFill>
            <a:srgbClr val="0070C0"/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endParaRPr lang="ru-RU"/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</cdr:x>
      <cdr:y>0.04464</cdr:y>
    </cdr:from>
    <cdr:to>
      <cdr:x>0.18325</cdr:x>
      <cdr:y>0.12158</cdr:y>
    </cdr:to>
    <cdr:sp macro="" textlink="">
      <cdr:nvSpPr>
        <cdr:cNvPr id="2" name="TextBox 12"/>
        <cdr:cNvSpPr txBox="1"/>
      </cdr:nvSpPr>
      <cdr:spPr>
        <a:xfrm xmlns:a="http://schemas.openxmlformats.org/drawingml/2006/main">
          <a:off x="-138112" y="214314"/>
          <a:ext cx="1545616" cy="369332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none" rtlCol="0">
          <a:spAutoFit/>
        </a:bodyPr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1pPr>
          <a:lvl2pPr marL="457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2pPr>
          <a:lvl3pPr marL="914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3pPr>
          <a:lvl4pPr marL="1371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4pPr>
          <a:lvl5pPr marL="18288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5pPr>
          <a:lvl6pPr marL="22860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6pPr>
          <a:lvl7pPr marL="2743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7pPr>
          <a:lvl8pPr marL="3200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8pPr>
          <a:lvl9pPr marL="3657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9pPr>
        </a:lstStyle>
        <a:p xmlns:a="http://schemas.openxmlformats.org/drawingml/2006/main">
          <a:r>
            <a:rPr lang="ru-RU" b="1" dirty="0" smtClean="0">
              <a:solidFill>
                <a:srgbClr val="0070C0"/>
              </a:solidFill>
            </a:rPr>
            <a:t>ЛМР – 72,3%</a:t>
          </a:r>
          <a:endParaRPr lang="ru-RU" b="1" dirty="0">
            <a:solidFill>
              <a:srgbClr val="0070C0"/>
            </a:solidFill>
          </a:endParaRPr>
        </a:p>
      </cdr:txBody>
    </cdr:sp>
  </cdr:relSizeAnchor>
  <cdr:relSizeAnchor xmlns:cdr="http://schemas.openxmlformats.org/drawingml/2006/chartDrawing">
    <cdr:from>
      <cdr:x>0.02541</cdr:x>
      <cdr:y>0.28274</cdr:y>
    </cdr:from>
    <cdr:to>
      <cdr:x>1</cdr:x>
      <cdr:y>0.29227</cdr:y>
    </cdr:to>
    <cdr:sp macro="" textlink="">
      <cdr:nvSpPr>
        <cdr:cNvPr id="4" name="Прямая соединительная линия 3"/>
        <cdr:cNvSpPr/>
      </cdr:nvSpPr>
      <cdr:spPr>
        <a:xfrm xmlns:a="http://schemas.openxmlformats.org/drawingml/2006/main">
          <a:off x="214319" y="1357322"/>
          <a:ext cx="8220097" cy="45750"/>
        </a:xfrm>
        <a:prstGeom xmlns:a="http://schemas.openxmlformats.org/drawingml/2006/main" prst="line">
          <a:avLst/>
        </a:prstGeom>
        <a:ln xmlns:a="http://schemas.openxmlformats.org/drawingml/2006/main" w="25400">
          <a:solidFill>
            <a:srgbClr val="0070C0"/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endParaRPr lang="ru-RU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C5DDCDD-1B47-4E7C-A5EE-E2E7F95CB9A6}" type="datetimeFigureOut">
              <a:rPr lang="ru-RU" smtClean="0"/>
              <a:pPr/>
              <a:t>28.10.2015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222C0A-A66C-4230-82CD-F639202474B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222C0A-A66C-4230-82CD-F639202474BE}" type="slidenum">
              <a:rPr lang="ru-RU" smtClean="0"/>
              <a:pPr/>
              <a:t>23</a:t>
            </a:fld>
            <a:endParaRPr lang="ru-RU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222C0A-A66C-4230-82CD-F639202474BE}" type="slidenum">
              <a:rPr lang="ru-RU" smtClean="0"/>
              <a:pPr/>
              <a:t>24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222C0A-A66C-4230-82CD-F639202474BE}" type="slidenum">
              <a:rPr lang="ru-RU" smtClean="0"/>
              <a:pPr/>
              <a:t>38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222C0A-A66C-4230-82CD-F639202474BE}" type="slidenum">
              <a:rPr lang="ru-RU" smtClean="0"/>
              <a:pPr/>
              <a:t>49</a:t>
            </a:fld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D94FD8-3931-4E37-A4D3-6773E929C542}" type="datetimeFigureOut">
              <a:rPr lang="ru-RU" smtClean="0"/>
              <a:pPr/>
              <a:t>28.10.2015</a:t>
            </a:fld>
            <a:endParaRPr lang="ru-RU" dirty="0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D94FD8-3931-4E37-A4D3-6773E929C542}" type="datetimeFigureOut">
              <a:rPr lang="ru-RU" smtClean="0"/>
              <a:pPr/>
              <a:t>28.10.2015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D94FD8-3931-4E37-A4D3-6773E929C542}" type="datetimeFigureOut">
              <a:rPr lang="ru-RU" smtClean="0"/>
              <a:pPr/>
              <a:t>28.10.2015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D94FD8-3931-4E37-A4D3-6773E929C542}" type="datetimeFigureOut">
              <a:rPr lang="ru-RU" smtClean="0"/>
              <a:pPr/>
              <a:t>28.10.2015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D94FD8-3931-4E37-A4D3-6773E929C542}" type="datetimeFigureOut">
              <a:rPr lang="ru-RU" smtClean="0"/>
              <a:pPr/>
              <a:t>28.10.2015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D94FD8-3931-4E37-A4D3-6773E929C542}" type="datetimeFigureOut">
              <a:rPr lang="ru-RU" smtClean="0"/>
              <a:pPr/>
              <a:t>28.10.2015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D94FD8-3931-4E37-A4D3-6773E929C542}" type="datetimeFigureOut">
              <a:rPr lang="ru-RU" smtClean="0"/>
              <a:pPr/>
              <a:t>28.10.2015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D94FD8-3931-4E37-A4D3-6773E929C542}" type="datetimeFigureOut">
              <a:rPr lang="ru-RU" smtClean="0"/>
              <a:pPr/>
              <a:t>28.10.2015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D94FD8-3931-4E37-A4D3-6773E929C542}" type="datetimeFigureOut">
              <a:rPr lang="ru-RU" smtClean="0"/>
              <a:pPr/>
              <a:t>28.10.2015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D94FD8-3931-4E37-A4D3-6773E929C542}" type="datetimeFigureOut">
              <a:rPr lang="ru-RU" smtClean="0"/>
              <a:pPr/>
              <a:t>28.10.2015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D94FD8-3931-4E37-A4D3-6773E929C542}" type="datetimeFigureOut">
              <a:rPr lang="ru-RU" smtClean="0"/>
              <a:pPr/>
              <a:t>28.10.2015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22D94FD8-3931-4E37-A4D3-6773E929C542}" type="datetimeFigureOut">
              <a:rPr lang="ru-RU" smtClean="0"/>
              <a:pPr/>
              <a:t>28.10.2015</a:t>
            </a:fld>
            <a:endParaRPr lang="ru-RU" dirty="0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 dirty="0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4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5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6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7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8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9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0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1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2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3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4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5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6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7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8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71538" y="928670"/>
            <a:ext cx="8072462" cy="4429156"/>
          </a:xfrm>
        </p:spPr>
        <p:txBody>
          <a:bodyPr>
            <a:normAutofit fontScale="90000"/>
          </a:bodyPr>
          <a:lstStyle/>
          <a:p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>Результаты входных проверочных  работ по предметам  учащихся </a:t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ru-RU" sz="4900" b="1" i="1" smtClean="0">
                <a:latin typeface="Times New Roman" pitchFamily="18" charset="0"/>
                <a:cs typeface="Times New Roman" pitchFamily="18" charset="0"/>
              </a:rPr>
              <a:t>классов 2015-2016 </a:t>
            </a: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>учебного года </a:t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43438" y="4071942"/>
            <a:ext cx="4328485" cy="633541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57290" y="-1000156"/>
            <a:ext cx="7576398" cy="2417794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                </a:t>
            </a:r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Таблица с результатами</a:t>
            </a:r>
            <a:endParaRPr lang="ru-RU" sz="24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428728" y="500042"/>
          <a:ext cx="7286676" cy="6221261"/>
        </p:xfrm>
        <a:graphic>
          <a:graphicData uri="http://schemas.openxmlformats.org/drawingml/2006/table">
            <a:tbl>
              <a:tblPr/>
              <a:tblGrid>
                <a:gridCol w="1214446"/>
                <a:gridCol w="714380"/>
                <a:gridCol w="571504"/>
                <a:gridCol w="571504"/>
                <a:gridCol w="571504"/>
                <a:gridCol w="500066"/>
                <a:gridCol w="500066"/>
                <a:gridCol w="642942"/>
                <a:gridCol w="1000132"/>
                <a:gridCol w="1000132"/>
              </a:tblGrid>
              <a:tr h="64294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Наименование </a:t>
                      </a:r>
                      <a:r>
                        <a:rPr lang="ru-RU" sz="1400" b="1" baseline="0" dirty="0" smtClean="0">
                          <a:latin typeface="Times New Roman"/>
                          <a:ea typeface="Times New Roman"/>
                          <a:cs typeface="Times New Roman"/>
                        </a:rPr>
                        <a:t> ОО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Всего </a:t>
                      </a: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уч-ся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err="1" smtClean="0">
                          <a:latin typeface="Times New Roman"/>
                          <a:ea typeface="Times New Roman"/>
                          <a:cs typeface="Times New Roman"/>
                        </a:rPr>
                        <a:t>Выпол</a:t>
                      </a: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Успев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err="1" smtClean="0">
                          <a:latin typeface="Times New Roman"/>
                          <a:ea typeface="Times New Roman"/>
                          <a:cs typeface="Times New Roman"/>
                        </a:rPr>
                        <a:t>Кач.зн</a:t>
                      </a: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err="1" smtClean="0">
                          <a:latin typeface="Times New Roman"/>
                          <a:ea typeface="Times New Roman"/>
                          <a:cs typeface="Times New Roman"/>
                        </a:rPr>
                        <a:t>Ср.оц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0066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ООШ №1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71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4,0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428628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СОШ №2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66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62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18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35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86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4,1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428628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СОШ №3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13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12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58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3,9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500066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СОШ №4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34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34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18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11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68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3,8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428628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СОШ №5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62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59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21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27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11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81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4,2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500066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СОШ №6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76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73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16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31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22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95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64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3,8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428628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СОШ №7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109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104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21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48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33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98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66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3,9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428628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СОШ №8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43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42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12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95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67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3,7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500066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СОШ №10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50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43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22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12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72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3,9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430053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Гимназия №11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45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42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16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18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58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3,9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430053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Лицей №12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85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84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29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42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13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85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4,1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514134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СОШ №13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22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21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71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4,0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-785842"/>
            <a:ext cx="7498080" cy="2203480"/>
          </a:xfrm>
        </p:spPr>
        <p:txBody>
          <a:bodyPr/>
          <a:lstStyle/>
          <a:p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     </a:t>
            </a:r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Таблица с результатами</a:t>
            </a:r>
            <a:endParaRPr lang="ru-RU" sz="24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142976" y="571480"/>
          <a:ext cx="7786742" cy="6242752"/>
        </p:xfrm>
        <a:graphic>
          <a:graphicData uri="http://schemas.openxmlformats.org/drawingml/2006/table">
            <a:tbl>
              <a:tblPr/>
              <a:tblGrid>
                <a:gridCol w="1785950"/>
                <a:gridCol w="571504"/>
                <a:gridCol w="642942"/>
                <a:gridCol w="642942"/>
                <a:gridCol w="642942"/>
                <a:gridCol w="714380"/>
                <a:gridCol w="642942"/>
                <a:gridCol w="714380"/>
                <a:gridCol w="714380"/>
                <a:gridCol w="714380"/>
              </a:tblGrid>
              <a:tr h="57150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Наименование ОО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Всего учащихся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Выполняли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Успев.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err="1">
                          <a:latin typeface="Times New Roman"/>
                          <a:ea typeface="Times New Roman"/>
                          <a:cs typeface="Times New Roman"/>
                        </a:rPr>
                        <a:t>Кач.зн</a:t>
                      </a: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err="1">
                          <a:latin typeface="Times New Roman"/>
                          <a:ea typeface="Times New Roman"/>
                          <a:cs typeface="Times New Roman"/>
                        </a:rPr>
                        <a:t>Ср.оц</a:t>
                      </a: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7190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Ивановская ООШ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57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3,6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Подлесная ООШ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70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3,9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14314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М. </a:t>
                      </a:r>
                      <a:r>
                        <a:rPr lang="ru-RU" sz="1000" b="1" dirty="0" err="1" smtClean="0">
                          <a:latin typeface="Times New Roman"/>
                          <a:ea typeface="Times New Roman"/>
                          <a:cs typeface="Times New Roman"/>
                        </a:rPr>
                        <a:t>Карамалкинская</a:t>
                      </a: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ООШ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4,0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Ново-Сережкинская СОШ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67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3,6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Керлигачская ООШ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4,0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Сугушлинская ООШ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60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4,0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err="1">
                          <a:latin typeface="Times New Roman"/>
                          <a:ea typeface="Times New Roman"/>
                          <a:cs typeface="Times New Roman"/>
                        </a:rPr>
                        <a:t>Тимяшевская</a:t>
                      </a: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 СОШ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24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24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13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75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4,0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Старокувакская СОШ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89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r>
                        <a:rPr lang="ru-RU" sz="1000" b="1" smtClean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3,6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214314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Старо-Иштерякская ООШ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19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19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64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3,9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409700" algn="l"/>
                        </a:tabLs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Зеленорощинская СОШ 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71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4,0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err="1">
                          <a:latin typeface="Times New Roman"/>
                          <a:ea typeface="Times New Roman"/>
                          <a:cs typeface="Times New Roman"/>
                        </a:rPr>
                        <a:t>Шугуровская</a:t>
                      </a: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 СОШ 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69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4,0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Новоиштерякская НШДС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4,6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err="1" smtClean="0">
                          <a:latin typeface="Times New Roman"/>
                          <a:ea typeface="Times New Roman"/>
                          <a:cs typeface="Times New Roman"/>
                        </a:rPr>
                        <a:t>Федотовская</a:t>
                      </a: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ООШ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86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57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3,4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err="1" smtClean="0">
                          <a:latin typeface="Times New Roman"/>
                          <a:ea typeface="Times New Roman"/>
                          <a:cs typeface="Times New Roman"/>
                        </a:rPr>
                        <a:t>Урдалинская</a:t>
                      </a:r>
                      <a:r>
                        <a:rPr lang="ru-RU" sz="1000" b="1" baseline="0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ООШ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1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67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3,8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Куакбашская ООШ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50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3,5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Урмышлинская ООШ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67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3,7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Старописьмянская ООШ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75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38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3,0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Нижнечершилинская СОШ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75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3,4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Сарабикуловская ООШ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80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4,0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313398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Новочершилинская НШДС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4,0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2976" y="-642966"/>
            <a:ext cx="8576530" cy="2060604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Выводы:</a:t>
            </a:r>
            <a:endParaRPr lang="ru-RU" sz="32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14414" y="785794"/>
            <a:ext cx="7498080" cy="5014914"/>
          </a:xfrm>
        </p:spPr>
        <p:txBody>
          <a:bodyPr>
            <a:normAutofit/>
          </a:bodyPr>
          <a:lstStyle/>
          <a:p>
            <a:pPr lvl="0">
              <a:buNone/>
            </a:pP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1.Результаты  входной  контрольной   работы по математике в 4  классах считать удовлетворительными, </a:t>
            </a:r>
          </a:p>
          <a:p>
            <a:pPr lvl="0">
              <a:buNone/>
            </a:pP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   показатели успеваемости </a:t>
            </a:r>
          </a:p>
          <a:p>
            <a:pPr lvl="0">
              <a:buNone/>
            </a:pP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   недостаточными.</a:t>
            </a:r>
          </a:p>
          <a:p>
            <a:pPr lvl="0">
              <a:buNone/>
            </a:pPr>
            <a:endParaRPr lang="ru-RU" sz="3300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None/>
            </a:pPr>
            <a:endParaRPr lang="ru-RU" sz="3300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None/>
            </a:pPr>
            <a:endParaRPr lang="ru-RU" sz="3300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None/>
            </a:pPr>
            <a:endParaRPr lang="ru-RU" sz="33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-642966"/>
            <a:ext cx="7498080" cy="2060604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Рекомендации методисту УО:</a:t>
            </a:r>
            <a:endParaRPr lang="ru-RU" sz="28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142976" y="642918"/>
            <a:ext cx="7643866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Char char="-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Г.М.Гаделшиной, методисту по начальному образованию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разработать  и запланировать систему мер, направленных на стабилизацию и улучшение результатов муниципальных проверочных работ учащихся по математике к концу 2015-2016 учебного года.</a:t>
            </a:r>
          </a:p>
          <a:p>
            <a:pPr>
              <a:buFontTx/>
              <a:buChar char="-"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4414" y="-428652"/>
            <a:ext cx="7719274" cy="1357322"/>
          </a:xfrm>
        </p:spPr>
        <p:txBody>
          <a:bodyPr>
            <a:normAutofit/>
          </a:bodyPr>
          <a:lstStyle/>
          <a:p>
            <a:endParaRPr lang="ru-RU" sz="20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00100" y="0"/>
            <a:ext cx="8001056" cy="592933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1800" b="1" dirty="0" smtClean="0">
                <a:solidFill>
                  <a:srgbClr val="C00000"/>
                </a:solidFill>
              </a:rPr>
              <a:t> </a:t>
            </a:r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800" dirty="0" smtClean="0">
                <a:solidFill>
                  <a:srgbClr val="0070C0"/>
                </a:solidFill>
              </a:rPr>
              <a:t>.  </a:t>
            </a:r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Рекомендации руководителям: 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-  на заседаниях ШМО проанализировать результаты входных проверочных работ по математике и  запланировать систему мер, направленных на улучшение и стабилизацию результатов учащихся  в 2015-2016учебном году;</a:t>
            </a: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 - организовать работу учителей по устранению выявленных пробелов в знаниях учащихся во внеурочное время, на дополнительных занятиях.</a:t>
            </a:r>
          </a:p>
          <a:p>
            <a:pPr marL="596646" indent="-514350">
              <a:buNone/>
            </a:pPr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Рекомендации учителям: </a:t>
            </a:r>
          </a:p>
          <a:p>
            <a:pPr marL="596646" indent="-514350">
              <a:spcBef>
                <a:spcPts val="0"/>
              </a:spcBef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-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 целью ликвидации пробелов в знаниях организовать работу с учащимися по индивидуальным планам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(срок: постоянно)</a:t>
            </a:r>
          </a:p>
          <a:p>
            <a:pPr marL="596646" indent="-514350">
              <a:spcBef>
                <a:spcPts val="0"/>
              </a:spcBef>
              <a:buNone/>
            </a:pP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1643042" y="-3857676"/>
            <a:ext cx="7143800" cy="4572032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              </a:t>
            </a:r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Русский язык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	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1428728" y="714356"/>
            <a:ext cx="7478078" cy="2466980"/>
          </a:xfrm>
        </p:spPr>
        <p:txBody>
          <a:bodyPr>
            <a:no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Всего учащихся по муниципальному району –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804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Приняли участие –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772 (96%)</a:t>
            </a: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«5»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- 168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(22%)</a:t>
            </a: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«4»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- 365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(47,3%)</a:t>
            </a: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«3»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- 226 </a:t>
            </a:r>
            <a:r>
              <a:rPr lang="ru-RU" sz="3200" b="1" smtClean="0">
                <a:latin typeface="Times New Roman" pitchFamily="18" charset="0"/>
                <a:cs typeface="Times New Roman" pitchFamily="18" charset="0"/>
              </a:rPr>
              <a:t>(29%)</a:t>
            </a:r>
            <a:endParaRPr lang="ru-RU" sz="32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«2»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- 13    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(1,7%)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Успеваемость –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98,3%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Качество знаний -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69%;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Средняя оценка – 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3,9.</a:t>
            </a:r>
          </a:p>
          <a:p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Количество участников тестирования</a:t>
            </a:r>
            <a:endParaRPr lang="ru-RU" sz="2800" b="1" dirty="0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435100" y="1447800"/>
          <a:ext cx="7499350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-285776"/>
            <a:ext cx="7498080" cy="1703414"/>
          </a:xfrm>
        </p:spPr>
        <p:txBody>
          <a:bodyPr>
            <a:normAutofit/>
          </a:bodyPr>
          <a:lstStyle/>
          <a:p>
            <a:r>
              <a:rPr lang="ru-RU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 Успеваемость по городским школам</a:t>
            </a:r>
            <a:endParaRPr lang="ru-RU" sz="32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435100" y="1447800"/>
          <a:ext cx="7499350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435608" y="-142900"/>
            <a:ext cx="7498080" cy="1560538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Успеваемость по сельским школам</a:t>
            </a:r>
            <a:endParaRPr lang="ru-RU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500034" y="1447800"/>
          <a:ext cx="8434416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Прямая соединительная линия 6"/>
          <p:cNvCxnSpPr/>
          <p:nvPr/>
        </p:nvCxnSpPr>
        <p:spPr>
          <a:xfrm>
            <a:off x="1285852" y="2143116"/>
            <a:ext cx="7572428" cy="1588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-142900"/>
            <a:ext cx="7498080" cy="1143000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Качество знаний по городским школам</a:t>
            </a:r>
            <a:endParaRPr lang="ru-RU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214414" y="642918"/>
          <a:ext cx="7572428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5786446" y="164305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 rot="10800000" flipV="1">
            <a:off x="7643834" y="1643050"/>
            <a:ext cx="15001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ЛМР – 69%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0"/>
            <a:ext cx="7498080" cy="1143000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            </a:t>
            </a:r>
            <a:r>
              <a:rPr lang="ru-RU" sz="3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Математика</a:t>
            </a:r>
            <a:endParaRPr lang="ru-RU" sz="36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645920" y="928670"/>
            <a:ext cx="7498080" cy="48006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Всего учащихся -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804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Приняли участие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– 773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(96%)</a:t>
            </a:r>
          </a:p>
          <a:p>
            <a:pPr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«5»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- 183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(23,7%)</a:t>
            </a:r>
          </a:p>
          <a:p>
            <a:pPr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«4»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- 369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(47,7%)</a:t>
            </a:r>
          </a:p>
          <a:p>
            <a:pPr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«3»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- 209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(27,1%)</a:t>
            </a:r>
          </a:p>
          <a:p>
            <a:pPr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«2»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- 12    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(1,5%)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Успеваемость –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98,4%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Качество знаний –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71,4%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Средняя оценка  -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3,9</a:t>
            </a:r>
          </a:p>
          <a:p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435608" y="-142900"/>
            <a:ext cx="7498080" cy="1560538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Качество знаний по сельским школам</a:t>
            </a:r>
            <a:endParaRPr lang="ru-RU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709584" y="928670"/>
          <a:ext cx="8434416" cy="48720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6" name="Прямая соединительная линия 5"/>
          <p:cNvCxnSpPr/>
          <p:nvPr/>
        </p:nvCxnSpPr>
        <p:spPr>
          <a:xfrm>
            <a:off x="928662" y="2428868"/>
            <a:ext cx="8215338" cy="1588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-142900"/>
            <a:ext cx="7498080" cy="1560538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Средняя оценка по городским школам</a:t>
            </a:r>
            <a:endParaRPr lang="ru-RU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715273" y="1500174"/>
            <a:ext cx="14415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>ЛМР – 3,9</a:t>
            </a:r>
            <a:endParaRPr lang="ru-RU" b="1" dirty="0">
              <a:solidFill>
                <a:srgbClr val="0070C0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928662" y="2000240"/>
          <a:ext cx="8072494" cy="53578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7" name="Прямая соединительная линия 6"/>
          <p:cNvCxnSpPr/>
          <p:nvPr/>
        </p:nvCxnSpPr>
        <p:spPr>
          <a:xfrm flipV="1">
            <a:off x="1071538" y="3643314"/>
            <a:ext cx="8072462" cy="71438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Прямая соединительная линия 8"/>
          <p:cNvCxnSpPr/>
          <p:nvPr/>
        </p:nvCxnSpPr>
        <p:spPr>
          <a:xfrm>
            <a:off x="500034" y="1857364"/>
            <a:ext cx="8643966" cy="1588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0"/>
            <a:ext cx="7498080" cy="1143000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Средняя оценка по сельским школам</a:t>
            </a:r>
            <a:endParaRPr lang="ru-RU" sz="36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928630" y="1428736"/>
          <a:ext cx="8215370" cy="52673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7715272" y="171448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71472" y="200024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14282" y="1357298"/>
            <a:ext cx="25003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     </a:t>
            </a: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ЛМР- 3,9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-1143032"/>
            <a:ext cx="7498080" cy="2560670"/>
          </a:xfrm>
        </p:spPr>
        <p:txBody>
          <a:bodyPr>
            <a:norm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              </a:t>
            </a:r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Таблица с результатами</a:t>
            </a:r>
            <a:endParaRPr lang="ru-RU" sz="24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285852" y="428605"/>
          <a:ext cx="7715305" cy="6310099"/>
        </p:xfrm>
        <a:graphic>
          <a:graphicData uri="http://schemas.openxmlformats.org/drawingml/2006/table">
            <a:tbl>
              <a:tblPr/>
              <a:tblGrid>
                <a:gridCol w="1508877"/>
                <a:gridCol w="714732"/>
                <a:gridCol w="714732"/>
                <a:gridCol w="635316"/>
                <a:gridCol w="555902"/>
                <a:gridCol w="555902"/>
                <a:gridCol w="555902"/>
                <a:gridCol w="794146"/>
                <a:gridCol w="794146"/>
                <a:gridCol w="885650"/>
              </a:tblGrid>
              <a:tr h="60129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Наименование </a:t>
                      </a: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ООШ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Всего </a:t>
                      </a: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уч-ся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Выполняли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Успев.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err="1" smtClean="0">
                          <a:latin typeface="Times New Roman"/>
                          <a:ea typeface="Times New Roman"/>
                          <a:cs typeface="Times New Roman"/>
                        </a:rPr>
                        <a:t>Кач.зн</a:t>
                      </a: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err="1" smtClean="0">
                          <a:latin typeface="Times New Roman"/>
                          <a:ea typeface="Times New Roman"/>
                          <a:cs typeface="Times New Roman"/>
                        </a:rPr>
                        <a:t>Ср.оц</a:t>
                      </a: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0273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ООШ №1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86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4,0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542399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СОШ №2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66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62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22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84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4,3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457733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СОШ №3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13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12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58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3,8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448226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СОШ №4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34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34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16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71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4,0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409030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СОШ №5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62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59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17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24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18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69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4,0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477383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СОШ №6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76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73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36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24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96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63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3,7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416088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СОШ №7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109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104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51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29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96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68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3,8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463851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СОШ №8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43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42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26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11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98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71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3,7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474298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СОШ №10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50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43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24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13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72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3,8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454396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Гимназия №11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45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43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17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17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98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58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3,8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462327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Лицей №12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85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85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25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46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14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83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4,0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632799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СОШ №13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22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21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62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smtClean="0">
                          <a:latin typeface="Times New Roman"/>
                          <a:ea typeface="Times New Roman"/>
                          <a:cs typeface="Times New Roman"/>
                        </a:rPr>
                        <a:t>4,0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71604" y="-1214470"/>
            <a:ext cx="7362084" cy="2632108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 </a:t>
            </a:r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Таблица с результатами </a:t>
            </a:r>
            <a:endParaRPr lang="ru-RU" sz="20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785785" y="571456"/>
          <a:ext cx="8215371" cy="6244634"/>
        </p:xfrm>
        <a:graphic>
          <a:graphicData uri="http://schemas.openxmlformats.org/drawingml/2006/table">
            <a:tbl>
              <a:tblPr/>
              <a:tblGrid>
                <a:gridCol w="1857388"/>
                <a:gridCol w="642942"/>
                <a:gridCol w="642943"/>
                <a:gridCol w="571503"/>
                <a:gridCol w="571504"/>
                <a:gridCol w="714380"/>
                <a:gridCol w="571504"/>
                <a:gridCol w="785818"/>
                <a:gridCol w="928694"/>
                <a:gridCol w="928695"/>
              </a:tblGrid>
              <a:tr h="42862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Наименование </a:t>
                      </a: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ООШ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Всего </a:t>
                      </a: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уч-ся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 smtClean="0">
                          <a:latin typeface="Times New Roman"/>
                          <a:ea typeface="Times New Roman"/>
                          <a:cs typeface="Times New Roman"/>
                        </a:rPr>
                        <a:t>Выпол</a:t>
                      </a: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Успеваем.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latin typeface="Times New Roman"/>
                          <a:ea typeface="Times New Roman"/>
                          <a:cs typeface="Times New Roman"/>
                        </a:rPr>
                        <a:t>Кач</a:t>
                      </a: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 smtClean="0">
                          <a:latin typeface="Times New Roman"/>
                          <a:ea typeface="Times New Roman"/>
                          <a:cs typeface="Times New Roman"/>
                        </a:rPr>
                        <a:t>зн</a:t>
                      </a: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latin typeface="Times New Roman"/>
                          <a:ea typeface="Times New Roman"/>
                          <a:cs typeface="Times New Roman"/>
                        </a:rPr>
                        <a:t>Ср.оц</a:t>
                      </a: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5779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Ивановская ООШ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r>
                        <a:rPr lang="ru-RU" sz="1200" b="1" dirty="0">
                          <a:latin typeface="Calibri"/>
                          <a:ea typeface="Times New Roman"/>
                          <a:cs typeface="Times New Roman"/>
                        </a:rPr>
                        <a:t>2</a:t>
                      </a: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71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3,7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latin typeface="Times New Roman"/>
                          <a:ea typeface="Times New Roman"/>
                          <a:cs typeface="Times New Roman"/>
                        </a:rPr>
                        <a:t>Подлесная</a:t>
                      </a: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 ООШ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90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60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3,6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295447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 smtClean="0">
                          <a:latin typeface="Times New Roman"/>
                          <a:ea typeface="Times New Roman"/>
                          <a:cs typeface="Times New Roman"/>
                        </a:rPr>
                        <a:t>Урдалинская</a:t>
                      </a: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ООШ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67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3,6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95447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Н-Сережкинская </a:t>
                      </a: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СОШ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33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3,3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95447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Керлигачская ООШ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50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3,5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95447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Сугушлинская ООШ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60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3,8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99585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latin typeface="Times New Roman"/>
                          <a:ea typeface="Times New Roman"/>
                          <a:cs typeface="Times New Roman"/>
                        </a:rPr>
                        <a:t>Тимяшевская</a:t>
                      </a: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 СОШ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24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24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71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4,0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303723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Старокувакская СОШ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90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55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3,6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295447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 smtClean="0">
                          <a:latin typeface="Times New Roman"/>
                          <a:ea typeface="Times New Roman"/>
                          <a:cs typeface="Times New Roman"/>
                        </a:rPr>
                        <a:t>С-Иштерякская</a:t>
                      </a: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ООШ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19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19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68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4,0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95447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409700" algn="l"/>
                        </a:tabLst>
                      </a:pPr>
                      <a:r>
                        <a:rPr lang="ru-RU" sz="1200" b="1" dirty="0" err="1" smtClean="0">
                          <a:latin typeface="Times New Roman"/>
                          <a:ea typeface="Times New Roman"/>
                          <a:cs typeface="Times New Roman"/>
                        </a:rPr>
                        <a:t>Зеленорощин</a:t>
                      </a: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. </a:t>
                      </a: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СОШ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57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3,7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314416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latin typeface="Times New Roman"/>
                          <a:ea typeface="Times New Roman"/>
                          <a:cs typeface="Times New Roman"/>
                        </a:rPr>
                        <a:t>Шугуровская</a:t>
                      </a: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 СОШ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39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19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12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69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3,9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 smtClean="0">
                          <a:latin typeface="Times New Roman"/>
                          <a:ea typeface="Times New Roman"/>
                          <a:cs typeface="Times New Roman"/>
                        </a:rPr>
                        <a:t>Новоиштеряк.НШДС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80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4,2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14317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 smtClean="0">
                          <a:latin typeface="Times New Roman"/>
                          <a:ea typeface="Times New Roman"/>
                          <a:cs typeface="Times New Roman"/>
                        </a:rPr>
                        <a:t>Федотовская</a:t>
                      </a: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ООШ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57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3,3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95447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 smtClean="0">
                          <a:latin typeface="Times New Roman"/>
                          <a:ea typeface="Times New Roman"/>
                          <a:cs typeface="Times New Roman"/>
                        </a:rPr>
                        <a:t>М.Карамалкинская</a:t>
                      </a:r>
                      <a:r>
                        <a:rPr lang="ru-RU" sz="1200" b="1" baseline="0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ООШ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4,0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76057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Куакбашская ООШ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50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3,5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95447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Урмышлинская ООШ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78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Calibri"/>
                          <a:ea typeface="Times New Roman"/>
                          <a:cs typeface="Times New Roman"/>
                        </a:rPr>
                        <a:t>33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3,3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299876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 smtClean="0">
                          <a:latin typeface="Times New Roman"/>
                          <a:ea typeface="Times New Roman"/>
                          <a:cs typeface="Times New Roman"/>
                        </a:rPr>
                        <a:t>Старописьмян</a:t>
                      </a: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. </a:t>
                      </a: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ООШ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43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3,4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45923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 smtClean="0">
                          <a:latin typeface="Times New Roman"/>
                          <a:ea typeface="Times New Roman"/>
                          <a:cs typeface="Times New Roman"/>
                        </a:rPr>
                        <a:t>Нижнечершил.ООШ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75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3,8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54143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Сарабикуловская ООШ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60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3,8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61933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Новочерш.</a:t>
                      </a:r>
                      <a:r>
                        <a:rPr lang="ru-RU" sz="1200" b="1" baseline="0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НШДС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4,0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-214338"/>
            <a:ext cx="7498080" cy="1143000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Выводы:</a:t>
            </a:r>
            <a:endParaRPr lang="ru-RU" sz="28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728" y="714356"/>
            <a:ext cx="7498080" cy="5300666"/>
          </a:xfrm>
        </p:spPr>
        <p:txBody>
          <a:bodyPr>
            <a:normAutofit/>
          </a:bodyPr>
          <a:lstStyle/>
          <a:p>
            <a:pPr marL="596646" lvl="0" indent="-514350" algn="just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1. Результаты  входной  контрольной   работы по русскому языку в 4-х  классах считать удовлетворительными, показатели успеваемости недостаточными.</a:t>
            </a:r>
          </a:p>
          <a:p>
            <a:pPr marL="596646" lvl="0" indent="-514350" algn="just">
              <a:buNone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596646" lvl="0" indent="-514350" algn="just">
              <a:buNone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-714404"/>
            <a:ext cx="7498080" cy="2132042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Рекомендации методистам УО</a:t>
            </a:r>
            <a:r>
              <a:rPr lang="ru-RU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ru-RU" sz="28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357290" y="714356"/>
            <a:ext cx="7576398" cy="5534044"/>
          </a:xfrm>
        </p:spPr>
        <p:txBody>
          <a:bodyPr/>
          <a:lstStyle/>
          <a:p>
            <a:pPr>
              <a:buNone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357290" y="785794"/>
            <a:ext cx="757242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Char char="-"/>
            </a:pP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Г.М.Гаделшиной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методисту по начальному обучению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разработать  и запланировать систему мер, направленных на стабилизацию и улучшение результатов проверочных работ учащихся по русскому языку в 2015-2016 учебном году.</a:t>
            </a:r>
          </a:p>
          <a:p>
            <a:pPr>
              <a:buFontTx/>
              <a:buChar char="-"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4414" y="-428652"/>
            <a:ext cx="7719274" cy="1357322"/>
          </a:xfrm>
        </p:spPr>
        <p:txBody>
          <a:bodyPr>
            <a:normAutofit/>
          </a:bodyPr>
          <a:lstStyle/>
          <a:p>
            <a:endParaRPr lang="ru-RU" sz="20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00100" y="428604"/>
            <a:ext cx="8001056" cy="5500726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1800" b="1" dirty="0" smtClean="0">
                <a:solidFill>
                  <a:srgbClr val="C00000"/>
                </a:solidFill>
              </a:rPr>
              <a:t> </a:t>
            </a:r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800" dirty="0" smtClean="0">
                <a:solidFill>
                  <a:srgbClr val="0070C0"/>
                </a:solidFill>
              </a:rPr>
              <a:t>.  </a:t>
            </a:r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Рекомендации руководителям: 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-  на заседаниях ШМО проанализировать результаты проверочных работ по русскому языку и  запланировать систему мер, направленных на улучшение и стабилизацию результатов учащихся  в 2015-2016учебном году;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- организовать работу учителей по устранению выявленных пробелов в знаниях учащихся во внеурочное время, на дополнительных занятиях.</a:t>
            </a:r>
          </a:p>
          <a:p>
            <a:pPr marL="596646" indent="-514350">
              <a:buNone/>
            </a:pPr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Рекомендации учителям: </a:t>
            </a:r>
          </a:p>
          <a:p>
            <a:pPr marL="596646" indent="-514350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- с целью ликвидации пробелов в знаниях организовать работу с учащимися по индивидуальным планам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(срок: постоянно)</a:t>
            </a:r>
          </a:p>
          <a:p>
            <a:pPr marL="596646" indent="-514350">
              <a:buNone/>
            </a:pPr>
            <a:endParaRPr lang="ru-RU" sz="18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728" y="500042"/>
            <a:ext cx="7498080" cy="4800600"/>
          </a:xfrm>
        </p:spPr>
        <p:txBody>
          <a:bodyPr>
            <a:normAutofit fontScale="25000" lnSpcReduction="20000"/>
          </a:bodyPr>
          <a:lstStyle/>
          <a:p>
            <a:pPr lvl="3">
              <a:buNone/>
            </a:pPr>
            <a:r>
              <a:rPr lang="ru-RU" sz="14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Окружающий мир</a:t>
            </a:r>
          </a:p>
          <a:p>
            <a:pPr lvl="3">
              <a:buNone/>
            </a:pPr>
            <a:endParaRPr lang="ru-RU" sz="4400" b="1" i="1" dirty="0" smtClean="0"/>
          </a:p>
          <a:p>
            <a:pPr>
              <a:buNone/>
            </a:pPr>
            <a:r>
              <a:rPr lang="ru-RU" sz="11200" dirty="0" smtClean="0">
                <a:latin typeface="Times New Roman" pitchFamily="18" charset="0"/>
                <a:cs typeface="Times New Roman" pitchFamily="18" charset="0"/>
              </a:rPr>
              <a:t>   </a:t>
            </a:r>
          </a:p>
          <a:p>
            <a:pPr>
              <a:buNone/>
            </a:pPr>
            <a:r>
              <a:rPr lang="ru-RU" sz="14400" dirty="0" smtClean="0">
                <a:latin typeface="Times New Roman" pitchFamily="18" charset="0"/>
                <a:cs typeface="Times New Roman" pitchFamily="18" charset="0"/>
              </a:rPr>
              <a:t>Всего учащихся </a:t>
            </a:r>
            <a:r>
              <a:rPr lang="ru-RU" sz="14400" b="1" dirty="0" smtClean="0">
                <a:latin typeface="Times New Roman" pitchFamily="18" charset="0"/>
                <a:cs typeface="Times New Roman" pitchFamily="18" charset="0"/>
              </a:rPr>
              <a:t>– 804</a:t>
            </a:r>
          </a:p>
          <a:p>
            <a:pPr>
              <a:buNone/>
            </a:pPr>
            <a:r>
              <a:rPr lang="ru-RU" sz="14400" dirty="0" smtClean="0">
                <a:latin typeface="Times New Roman" pitchFamily="18" charset="0"/>
                <a:cs typeface="Times New Roman" pitchFamily="18" charset="0"/>
              </a:rPr>
              <a:t>Приняли участие </a:t>
            </a:r>
            <a:r>
              <a:rPr lang="ru-RU" sz="14400" b="1" dirty="0" smtClean="0">
                <a:latin typeface="Times New Roman" pitchFamily="18" charset="0"/>
                <a:cs typeface="Times New Roman" pitchFamily="18" charset="0"/>
              </a:rPr>
              <a:t>– 770 (96%)</a:t>
            </a:r>
          </a:p>
          <a:p>
            <a:pPr>
              <a:buNone/>
            </a:pPr>
            <a:r>
              <a:rPr lang="ru-RU" sz="14400" b="1" dirty="0" smtClean="0">
                <a:latin typeface="Times New Roman" pitchFamily="18" charset="0"/>
                <a:cs typeface="Times New Roman" pitchFamily="18" charset="0"/>
              </a:rPr>
              <a:t>«5» - </a:t>
            </a:r>
            <a:r>
              <a:rPr lang="ru-RU" sz="14400" dirty="0" smtClean="0">
                <a:latin typeface="Times New Roman" pitchFamily="18" charset="0"/>
                <a:cs typeface="Times New Roman" pitchFamily="18" charset="0"/>
              </a:rPr>
              <a:t>266</a:t>
            </a:r>
            <a:r>
              <a:rPr lang="ru-RU" sz="14400" b="1" dirty="0" smtClean="0">
                <a:latin typeface="Times New Roman" pitchFamily="18" charset="0"/>
                <a:cs typeface="Times New Roman" pitchFamily="18" charset="0"/>
              </a:rPr>
              <a:t> (34,5%)</a:t>
            </a:r>
          </a:p>
          <a:p>
            <a:pPr>
              <a:buNone/>
            </a:pPr>
            <a:r>
              <a:rPr lang="ru-RU" sz="14400" b="1" dirty="0" smtClean="0">
                <a:latin typeface="Times New Roman" pitchFamily="18" charset="0"/>
                <a:cs typeface="Times New Roman" pitchFamily="18" charset="0"/>
              </a:rPr>
              <a:t>«4» - </a:t>
            </a:r>
            <a:r>
              <a:rPr lang="ru-RU" sz="14400" dirty="0" smtClean="0">
                <a:latin typeface="Times New Roman" pitchFamily="18" charset="0"/>
                <a:cs typeface="Times New Roman" pitchFamily="18" charset="0"/>
              </a:rPr>
              <a:t>371 </a:t>
            </a:r>
            <a:r>
              <a:rPr lang="ru-RU" sz="14400" b="1" dirty="0" smtClean="0">
                <a:latin typeface="Times New Roman" pitchFamily="18" charset="0"/>
                <a:cs typeface="Times New Roman" pitchFamily="18" charset="0"/>
              </a:rPr>
              <a:t>(48,2%)</a:t>
            </a:r>
          </a:p>
          <a:p>
            <a:pPr>
              <a:buNone/>
            </a:pPr>
            <a:r>
              <a:rPr lang="ru-RU" sz="14400" b="1" dirty="0" smtClean="0">
                <a:latin typeface="Times New Roman" pitchFamily="18" charset="0"/>
                <a:cs typeface="Times New Roman" pitchFamily="18" charset="0"/>
              </a:rPr>
              <a:t>«3» - </a:t>
            </a:r>
            <a:r>
              <a:rPr lang="ru-RU" sz="14400" dirty="0" smtClean="0">
                <a:latin typeface="Times New Roman" pitchFamily="18" charset="0"/>
                <a:cs typeface="Times New Roman" pitchFamily="18" charset="0"/>
              </a:rPr>
              <a:t>133</a:t>
            </a:r>
            <a:r>
              <a:rPr lang="ru-RU" sz="14400" b="1" dirty="0" smtClean="0">
                <a:latin typeface="Times New Roman" pitchFamily="18" charset="0"/>
                <a:cs typeface="Times New Roman" pitchFamily="18" charset="0"/>
              </a:rPr>
              <a:t> (17,3%)</a:t>
            </a:r>
          </a:p>
          <a:p>
            <a:pPr>
              <a:buNone/>
            </a:pPr>
            <a:r>
              <a:rPr lang="ru-RU" sz="14400" dirty="0" smtClean="0">
                <a:latin typeface="Times New Roman" pitchFamily="18" charset="0"/>
                <a:cs typeface="Times New Roman" pitchFamily="18" charset="0"/>
              </a:rPr>
              <a:t>Успеваемость</a:t>
            </a:r>
            <a:r>
              <a:rPr lang="ru-RU" sz="14400" b="1" dirty="0" smtClean="0">
                <a:latin typeface="Times New Roman" pitchFamily="18" charset="0"/>
                <a:cs typeface="Times New Roman" pitchFamily="18" charset="0"/>
              </a:rPr>
              <a:t> – 100%;</a:t>
            </a:r>
          </a:p>
          <a:p>
            <a:pPr>
              <a:buNone/>
            </a:pPr>
            <a:r>
              <a:rPr lang="ru-RU" sz="14400" dirty="0" smtClean="0">
                <a:latin typeface="Times New Roman" pitchFamily="18" charset="0"/>
                <a:cs typeface="Times New Roman" pitchFamily="18" charset="0"/>
              </a:rPr>
              <a:t>Качество знаний </a:t>
            </a:r>
            <a:r>
              <a:rPr lang="ru-RU" sz="14400" b="1" dirty="0" smtClean="0">
                <a:latin typeface="Times New Roman" pitchFamily="18" charset="0"/>
                <a:cs typeface="Times New Roman" pitchFamily="18" charset="0"/>
              </a:rPr>
              <a:t>– 82,7%;</a:t>
            </a:r>
          </a:p>
          <a:p>
            <a:pPr>
              <a:buNone/>
            </a:pPr>
            <a:r>
              <a:rPr lang="ru-RU" sz="14400" dirty="0" smtClean="0">
                <a:latin typeface="Times New Roman" pitchFamily="18" charset="0"/>
                <a:cs typeface="Times New Roman" pitchFamily="18" charset="0"/>
              </a:rPr>
              <a:t>Средняя оценка </a:t>
            </a:r>
            <a:r>
              <a:rPr lang="ru-RU" sz="14400" b="1" dirty="0" smtClean="0">
                <a:latin typeface="Times New Roman" pitchFamily="18" charset="0"/>
                <a:cs typeface="Times New Roman" pitchFamily="18" charset="0"/>
              </a:rPr>
              <a:t>- 4,2.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-142900"/>
            <a:ext cx="7498080" cy="1560538"/>
          </a:xfrm>
        </p:spPr>
        <p:txBody>
          <a:bodyPr>
            <a:normAutofit/>
          </a:bodyPr>
          <a:lstStyle/>
          <a:p>
            <a:r>
              <a:rPr lang="ru-RU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Количество участников тестирования</a:t>
            </a:r>
            <a:endParaRPr lang="ru-RU" sz="32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435100" y="1447800"/>
          <a:ext cx="7499350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-214338"/>
            <a:ext cx="7498080" cy="1631976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Количество участников контрольной работы</a:t>
            </a:r>
            <a:endParaRPr lang="ru-RU" sz="28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435100" y="1447800"/>
          <a:ext cx="7499350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-214338"/>
            <a:ext cx="7498080" cy="1631976"/>
          </a:xfrm>
        </p:spPr>
        <p:txBody>
          <a:bodyPr>
            <a:normAutofit/>
          </a:bodyPr>
          <a:lstStyle/>
          <a:p>
            <a:r>
              <a:rPr lang="ru-RU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Успеваемость по городским школам</a:t>
            </a:r>
            <a:endParaRPr lang="ru-RU" sz="36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Содержимое 3"/>
          <p:cNvGraphicFramePr>
            <a:graphicFrameLocks/>
          </p:cNvGraphicFramePr>
          <p:nvPr/>
        </p:nvGraphicFramePr>
        <p:xfrm>
          <a:off x="1214414" y="1428736"/>
          <a:ext cx="7643866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0"/>
            <a:ext cx="7498080" cy="1143000"/>
          </a:xfrm>
        </p:spPr>
        <p:txBody>
          <a:bodyPr>
            <a:normAutofit/>
          </a:bodyPr>
          <a:lstStyle/>
          <a:p>
            <a:r>
              <a:rPr lang="ru-RU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Успеваемость по сельским школам</a:t>
            </a:r>
            <a:endParaRPr lang="ru-RU" sz="36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Содержимое 3"/>
          <p:cNvGraphicFramePr>
            <a:graphicFrameLocks/>
          </p:cNvGraphicFramePr>
          <p:nvPr/>
        </p:nvGraphicFramePr>
        <p:xfrm>
          <a:off x="571472" y="1447800"/>
          <a:ext cx="8429684" cy="52673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0166" y="0"/>
            <a:ext cx="7498080" cy="1143000"/>
          </a:xfrm>
        </p:spPr>
        <p:txBody>
          <a:bodyPr>
            <a:noAutofit/>
          </a:bodyPr>
          <a:lstStyle/>
          <a:p>
            <a:r>
              <a:rPr lang="ru-RU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Качество знаний по городским школам</a:t>
            </a:r>
            <a:endParaRPr lang="ru-RU" sz="32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Содержимое 3"/>
          <p:cNvGraphicFramePr>
            <a:graphicFrameLocks/>
          </p:cNvGraphicFramePr>
          <p:nvPr/>
        </p:nvGraphicFramePr>
        <p:xfrm>
          <a:off x="1357290" y="1071546"/>
          <a:ext cx="7499350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7630444" y="1571612"/>
            <a:ext cx="14902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>ЛМР – 82,7%</a:t>
            </a:r>
            <a:endParaRPr lang="ru-RU" b="1" dirty="0">
              <a:solidFill>
                <a:srgbClr val="0070C0"/>
              </a:solidFill>
            </a:endParaRP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1142976" y="2143116"/>
            <a:ext cx="8001024" cy="1588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435608" y="-142900"/>
            <a:ext cx="7498080" cy="1560538"/>
          </a:xfrm>
        </p:spPr>
        <p:txBody>
          <a:bodyPr>
            <a:noAutofit/>
          </a:bodyPr>
          <a:lstStyle/>
          <a:p>
            <a:r>
              <a:rPr lang="ru-RU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Качество знаний по сельским школам</a:t>
            </a:r>
            <a:endParaRPr lang="ru-RU" sz="32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709584" y="1000108"/>
          <a:ext cx="8434416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0166" y="-142900"/>
            <a:ext cx="7498080" cy="1143000"/>
          </a:xfrm>
        </p:spPr>
        <p:txBody>
          <a:bodyPr>
            <a:normAutofit/>
          </a:bodyPr>
          <a:lstStyle/>
          <a:p>
            <a:r>
              <a:rPr lang="ru-RU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Средняя оценка по городским школам</a:t>
            </a:r>
            <a:endParaRPr lang="ru-RU" sz="32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286512" y="1500174"/>
            <a:ext cx="26867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>ЛМР – 4,2</a:t>
            </a:r>
            <a:endParaRPr lang="ru-RU" b="1" dirty="0">
              <a:solidFill>
                <a:srgbClr val="0070C0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285852" y="1428736"/>
          <a:ext cx="7429552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6" name="Прямая соединительная линия 5"/>
          <p:cNvCxnSpPr/>
          <p:nvPr/>
        </p:nvCxnSpPr>
        <p:spPr>
          <a:xfrm>
            <a:off x="1285852" y="2928934"/>
            <a:ext cx="7572428" cy="1588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Прямая соединительная линия 8"/>
          <p:cNvCxnSpPr/>
          <p:nvPr/>
        </p:nvCxnSpPr>
        <p:spPr>
          <a:xfrm>
            <a:off x="1071538" y="2214554"/>
            <a:ext cx="7786742" cy="1588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1000100" y="2214554"/>
            <a:ext cx="6572296" cy="1588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0"/>
            <a:ext cx="7498080" cy="1143000"/>
          </a:xfrm>
        </p:spPr>
        <p:txBody>
          <a:bodyPr>
            <a:normAutofit/>
          </a:bodyPr>
          <a:lstStyle/>
          <a:p>
            <a:r>
              <a:rPr lang="ru-RU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Средняя оценка по сельским школам</a:t>
            </a:r>
            <a:endParaRPr lang="ru-RU" sz="32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785786" y="1000108"/>
          <a:ext cx="8358214" cy="53387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642910" y="1500174"/>
            <a:ext cx="11865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>ЛМР – 4,2</a:t>
            </a:r>
            <a:endParaRPr lang="ru-RU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-1285908"/>
            <a:ext cx="7498080" cy="2703546"/>
          </a:xfrm>
        </p:spPr>
        <p:txBody>
          <a:bodyPr>
            <a:normAutofit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            </a:t>
            </a:r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Таблица с результатами</a:t>
            </a:r>
            <a:endParaRPr lang="ru-RU" sz="24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000100" y="500042"/>
          <a:ext cx="7929618" cy="6215106"/>
        </p:xfrm>
        <a:graphic>
          <a:graphicData uri="http://schemas.openxmlformats.org/drawingml/2006/table">
            <a:tbl>
              <a:tblPr/>
              <a:tblGrid>
                <a:gridCol w="1357322"/>
                <a:gridCol w="714348"/>
                <a:gridCol w="714412"/>
                <a:gridCol w="642942"/>
                <a:gridCol w="785818"/>
                <a:gridCol w="642942"/>
                <a:gridCol w="642942"/>
                <a:gridCol w="785818"/>
                <a:gridCol w="785818"/>
                <a:gridCol w="857256"/>
              </a:tblGrid>
              <a:tr h="71438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Наименование </a:t>
                      </a: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ОО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Всего учащихся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Выполняли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Успев.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 smtClean="0">
                          <a:latin typeface="Times New Roman"/>
                          <a:ea typeface="Times New Roman"/>
                          <a:cs typeface="Times New Roman"/>
                        </a:rPr>
                        <a:t>Кач.зн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latin typeface="Times New Roman"/>
                          <a:ea typeface="Times New Roman"/>
                          <a:cs typeface="Times New Roman"/>
                        </a:rPr>
                        <a:t>Ср.оц</a:t>
                      </a: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0066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ООШ №1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86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4,0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500066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СОШ №2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66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63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37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19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89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4,5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571504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СОШ №3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13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12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67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4,1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500066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СОШ №4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34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34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18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74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4,0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428628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СОШ №5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62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56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19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28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84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4,1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428628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СОШ №6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76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73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39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14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1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81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4,1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428628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СОШ №7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109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105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36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53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16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85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4,2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428628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СОШ №8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43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41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13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24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90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4,0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428628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СОШ №10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50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46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13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27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72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4,2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500066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Гимназия №11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45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44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24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77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4,0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357190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Лицей №12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Calibri"/>
                          <a:ea typeface="Times New Roman"/>
                          <a:cs typeface="Times New Roman"/>
                        </a:rPr>
                        <a:t>85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85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52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96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4,5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428628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СОШ №13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22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18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72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4,0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6671" y="-1357346"/>
            <a:ext cx="7667329" cy="2988175"/>
          </a:xfrm>
        </p:spPr>
        <p:txBody>
          <a:bodyPr>
            <a:normAutofit/>
          </a:bodyPr>
          <a:lstStyle/>
          <a:p>
            <a:r>
              <a:rPr lang="ru-RU" sz="4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         </a:t>
            </a:r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Таблица с результатами</a:t>
            </a:r>
            <a:endParaRPr lang="ru-RU" sz="24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000100" y="642918"/>
          <a:ext cx="8072494" cy="6291666"/>
        </p:xfrm>
        <a:graphic>
          <a:graphicData uri="http://schemas.openxmlformats.org/drawingml/2006/table">
            <a:tbl>
              <a:tblPr/>
              <a:tblGrid>
                <a:gridCol w="1714512"/>
                <a:gridCol w="714380"/>
                <a:gridCol w="785818"/>
                <a:gridCol w="642942"/>
                <a:gridCol w="571504"/>
                <a:gridCol w="642942"/>
                <a:gridCol w="642942"/>
                <a:gridCol w="714380"/>
                <a:gridCol w="857256"/>
                <a:gridCol w="785818"/>
              </a:tblGrid>
              <a:tr h="42862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Наименование </a:t>
                      </a: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ОО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Всего </a:t>
                      </a: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уч-ся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Выполняли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0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Успев.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err="1">
                          <a:latin typeface="Times New Roman"/>
                          <a:ea typeface="Times New Roman"/>
                          <a:cs typeface="Times New Roman"/>
                        </a:rPr>
                        <a:t>Кач.зн</a:t>
                      </a: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err="1">
                          <a:latin typeface="Times New Roman"/>
                          <a:ea typeface="Times New Roman"/>
                          <a:cs typeface="Times New Roman"/>
                        </a:rPr>
                        <a:t>Ср.оц</a:t>
                      </a: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Ивановская ООШ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   </a:t>
                      </a: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 7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57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3,6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err="1">
                          <a:latin typeface="Times New Roman"/>
                          <a:ea typeface="Times New Roman"/>
                          <a:cs typeface="Times New Roman"/>
                        </a:rPr>
                        <a:t>Подлесная</a:t>
                      </a: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ООШ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70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4,1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err="1" smtClean="0">
                          <a:latin typeface="Times New Roman"/>
                          <a:ea typeface="Times New Roman"/>
                          <a:cs typeface="Times New Roman"/>
                        </a:rPr>
                        <a:t>Урдалинская</a:t>
                      </a: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ООШ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67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3,8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Н-Сережкинская СОШ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4,5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Керлигачская ООШ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80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4,0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Сугушлинская ООШ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60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4,0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Тимяшевская СОШ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24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24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0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66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4,0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Старокувакская СОШ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    100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   </a:t>
                      </a: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    78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   </a:t>
                      </a: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   4,1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Ст-Иштерякская ООШ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19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16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81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4,1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409700" algn="l"/>
                        </a:tabLs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Зеленорощ. СОШ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83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4,0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37574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Шугуровская СОШ 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25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79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3,9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37574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Новоиштеряк. НШДС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0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4,4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37574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err="1" smtClean="0">
                          <a:latin typeface="Times New Roman"/>
                          <a:ea typeface="Times New Roman"/>
                          <a:cs typeface="Times New Roman"/>
                        </a:rPr>
                        <a:t>Федотовская</a:t>
                      </a: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ООШ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72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3,7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37574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err="1" smtClean="0">
                          <a:latin typeface="Times New Roman"/>
                          <a:ea typeface="Times New Roman"/>
                          <a:cs typeface="Times New Roman"/>
                        </a:rPr>
                        <a:t>М.Карамалкинская</a:t>
                      </a: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ООШ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5,0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64150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Куакбашская ООШ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0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88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4,0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357190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Урмышлинская ООШ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56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3,7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357190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Старописьмян.ООШ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43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3,7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337246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Нижнечершил. </a:t>
                      </a: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ООШ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4,1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34258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Сарабикуловская ООШ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80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4,0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357190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Новочерш. НШДС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r>
                        <a:rPr lang="ru-RU" sz="1000" b="1" dirty="0">
                          <a:latin typeface="Calibri"/>
                          <a:ea typeface="Times New Roman"/>
                          <a:cs typeface="Times New Roman"/>
                        </a:rPr>
                        <a:t>0</a:t>
                      </a: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4,0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0"/>
            <a:ext cx="7498080" cy="1143000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3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Выводы</a:t>
            </a:r>
            <a:r>
              <a:rPr lang="ru-RU" sz="3600" b="1" dirty="0" smtClean="0">
                <a:solidFill>
                  <a:srgbClr val="0070C0"/>
                </a:solidFill>
              </a:rPr>
              <a:t> :  </a:t>
            </a:r>
            <a:endParaRPr lang="ru-RU" sz="3600" b="1" dirty="0">
              <a:solidFill>
                <a:srgbClr val="0070C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357290" y="1071546"/>
            <a:ext cx="7498080" cy="48006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1. </a:t>
            </a: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 smtClean="0"/>
          </a:p>
        </p:txBody>
      </p:sp>
      <p:sp>
        <p:nvSpPr>
          <p:cNvPr id="4" name="Прямоугольник 3"/>
          <p:cNvSpPr/>
          <p:nvPr/>
        </p:nvSpPr>
        <p:spPr>
          <a:xfrm>
            <a:off x="1714480" y="1071546"/>
            <a:ext cx="707236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Результаты  входной  контрольной   работы по окружающему миру в 4   классах считать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удовлетворительными.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5920" y="-642966"/>
            <a:ext cx="7498080" cy="2132042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Рекомендации методистам УО</a:t>
            </a:r>
            <a:r>
              <a:rPr lang="ru-RU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ru-RU" sz="28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357290" y="714356"/>
            <a:ext cx="7576398" cy="5534044"/>
          </a:xfrm>
        </p:spPr>
        <p:txBody>
          <a:bodyPr/>
          <a:lstStyle/>
          <a:p>
            <a:pPr>
              <a:buNone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357290" y="785794"/>
            <a:ext cx="757242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Char char="-"/>
            </a:pP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Г.М.Гаделшиной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методисту по начальному образованию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разработать  и запланировать систему мер, направленных на стабилизацию и улучшение результатов проверочных работ учащихся по окружающему миру в 2015-2016 учебном году.</a:t>
            </a:r>
          </a:p>
          <a:p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0166" y="-142900"/>
            <a:ext cx="7498080" cy="1143000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Успеваемость по городским школам</a:t>
            </a:r>
            <a:endParaRPr lang="ru-RU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435100" y="1447800"/>
          <a:ext cx="7499350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4414" y="-428652"/>
            <a:ext cx="7719274" cy="1357322"/>
          </a:xfrm>
        </p:spPr>
        <p:txBody>
          <a:bodyPr>
            <a:normAutofit/>
          </a:bodyPr>
          <a:lstStyle/>
          <a:p>
            <a:endParaRPr lang="ru-RU" sz="20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00100" y="428604"/>
            <a:ext cx="8001056" cy="5500726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1800" b="1" dirty="0" smtClean="0">
                <a:solidFill>
                  <a:srgbClr val="C00000"/>
                </a:solidFill>
              </a:rPr>
              <a:t> </a:t>
            </a:r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800" dirty="0" smtClean="0">
                <a:solidFill>
                  <a:srgbClr val="0070C0"/>
                </a:solidFill>
              </a:rPr>
              <a:t>.  </a:t>
            </a:r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Рекомендации руководителям: 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-  на заседаниях ШМО проанализировать результаты проверочных работ по окружающему миру и  запланировать систему мер, направленных на улучшение и стабилизацию результатов учащихся  в 2015-2016учебном году;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- организовать работу учителей по устранению выявленных пробелов в знаниях учащихся во внеурочное время, на дополнительных занятиях.</a:t>
            </a:r>
          </a:p>
          <a:p>
            <a:pPr marL="596646" indent="-514350">
              <a:buNone/>
            </a:pPr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Рекомендации учителям: </a:t>
            </a:r>
          </a:p>
          <a:p>
            <a:pPr marL="596646" indent="-514350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- с целью ликвидации пробелов в знаниях организовать работу с учащимися по индивидуальным планам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(срок: постоянно)</a:t>
            </a:r>
          </a:p>
          <a:p>
            <a:pPr marL="596646" indent="-514350">
              <a:buNone/>
            </a:pPr>
            <a:endParaRPr lang="ru-RU" sz="18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728" y="500042"/>
            <a:ext cx="7498080" cy="4800600"/>
          </a:xfrm>
        </p:spPr>
        <p:txBody>
          <a:bodyPr>
            <a:normAutofit fontScale="25000" lnSpcReduction="20000"/>
          </a:bodyPr>
          <a:lstStyle/>
          <a:p>
            <a:pPr lvl="3">
              <a:buNone/>
            </a:pPr>
            <a:r>
              <a:rPr lang="ru-RU" sz="216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Татарский язык</a:t>
            </a:r>
            <a:endParaRPr lang="ru-RU" sz="21600" b="1" i="1" dirty="0" smtClean="0"/>
          </a:p>
          <a:p>
            <a:pPr>
              <a:buNone/>
            </a:pPr>
            <a:r>
              <a:rPr lang="ru-RU" sz="11200" dirty="0" smtClean="0">
                <a:latin typeface="Times New Roman" pitchFamily="18" charset="0"/>
                <a:cs typeface="Times New Roman" pitchFamily="18" charset="0"/>
              </a:rPr>
              <a:t>   </a:t>
            </a:r>
          </a:p>
          <a:p>
            <a:pPr>
              <a:buNone/>
            </a:pPr>
            <a:r>
              <a:rPr lang="ru-RU" sz="14400" dirty="0" smtClean="0">
                <a:latin typeface="Times New Roman" pitchFamily="18" charset="0"/>
                <a:cs typeface="Times New Roman" pitchFamily="18" charset="0"/>
              </a:rPr>
              <a:t>Всего учащихся </a:t>
            </a:r>
            <a:r>
              <a:rPr lang="ru-RU" sz="14400" b="1" dirty="0" smtClean="0">
                <a:latin typeface="Times New Roman" pitchFamily="18" charset="0"/>
                <a:cs typeface="Times New Roman" pitchFamily="18" charset="0"/>
              </a:rPr>
              <a:t>– 804</a:t>
            </a:r>
          </a:p>
          <a:p>
            <a:pPr>
              <a:buNone/>
            </a:pPr>
            <a:r>
              <a:rPr lang="ru-RU" sz="14400" dirty="0" smtClean="0">
                <a:latin typeface="Times New Roman" pitchFamily="18" charset="0"/>
                <a:cs typeface="Times New Roman" pitchFamily="18" charset="0"/>
              </a:rPr>
              <a:t>Приняли участие </a:t>
            </a:r>
            <a:r>
              <a:rPr lang="ru-RU" sz="14400" b="1" dirty="0" smtClean="0">
                <a:latin typeface="Times New Roman" pitchFamily="18" charset="0"/>
                <a:cs typeface="Times New Roman" pitchFamily="18" charset="0"/>
              </a:rPr>
              <a:t>– 765 (95%)</a:t>
            </a:r>
          </a:p>
          <a:p>
            <a:pPr>
              <a:buNone/>
            </a:pPr>
            <a:r>
              <a:rPr lang="ru-RU" sz="14400" b="1" dirty="0" smtClean="0">
                <a:latin typeface="Times New Roman" pitchFamily="18" charset="0"/>
                <a:cs typeface="Times New Roman" pitchFamily="18" charset="0"/>
              </a:rPr>
              <a:t>«5» - </a:t>
            </a:r>
            <a:r>
              <a:rPr lang="ru-RU" sz="14400" dirty="0" smtClean="0">
                <a:latin typeface="Times New Roman" pitchFamily="18" charset="0"/>
                <a:cs typeface="Times New Roman" pitchFamily="18" charset="0"/>
              </a:rPr>
              <a:t>237</a:t>
            </a:r>
            <a:r>
              <a:rPr lang="ru-RU" sz="14400" b="1" dirty="0" smtClean="0">
                <a:latin typeface="Times New Roman" pitchFamily="18" charset="0"/>
                <a:cs typeface="Times New Roman" pitchFamily="18" charset="0"/>
              </a:rPr>
              <a:t> (31%)</a:t>
            </a:r>
          </a:p>
          <a:p>
            <a:pPr>
              <a:buNone/>
            </a:pPr>
            <a:r>
              <a:rPr lang="ru-RU" sz="14400" b="1" dirty="0" smtClean="0">
                <a:latin typeface="Times New Roman" pitchFamily="18" charset="0"/>
                <a:cs typeface="Times New Roman" pitchFamily="18" charset="0"/>
              </a:rPr>
              <a:t>«4» - </a:t>
            </a:r>
            <a:r>
              <a:rPr lang="ru-RU" sz="14400" dirty="0" smtClean="0">
                <a:latin typeface="Times New Roman" pitchFamily="18" charset="0"/>
                <a:cs typeface="Times New Roman" pitchFamily="18" charset="0"/>
              </a:rPr>
              <a:t>316 </a:t>
            </a:r>
            <a:r>
              <a:rPr lang="ru-RU" sz="14400" b="1" dirty="0" smtClean="0">
                <a:latin typeface="Times New Roman" pitchFamily="18" charset="0"/>
                <a:cs typeface="Times New Roman" pitchFamily="18" charset="0"/>
              </a:rPr>
              <a:t>(41,3%)</a:t>
            </a:r>
          </a:p>
          <a:p>
            <a:pPr>
              <a:buNone/>
            </a:pPr>
            <a:r>
              <a:rPr lang="ru-RU" sz="14400" b="1" dirty="0" smtClean="0">
                <a:latin typeface="Times New Roman" pitchFamily="18" charset="0"/>
                <a:cs typeface="Times New Roman" pitchFamily="18" charset="0"/>
              </a:rPr>
              <a:t>«3» - </a:t>
            </a:r>
            <a:r>
              <a:rPr lang="ru-RU" sz="14400" dirty="0" smtClean="0">
                <a:latin typeface="Times New Roman" pitchFamily="18" charset="0"/>
                <a:cs typeface="Times New Roman" pitchFamily="18" charset="0"/>
              </a:rPr>
              <a:t>208</a:t>
            </a:r>
            <a:r>
              <a:rPr lang="ru-RU" sz="14400" b="1" dirty="0" smtClean="0">
                <a:latin typeface="Times New Roman" pitchFamily="18" charset="0"/>
                <a:cs typeface="Times New Roman" pitchFamily="18" charset="0"/>
              </a:rPr>
              <a:t> (27,2%)</a:t>
            </a:r>
          </a:p>
          <a:p>
            <a:pPr>
              <a:buNone/>
            </a:pPr>
            <a:r>
              <a:rPr lang="ru-RU" sz="14400" b="1" dirty="0" smtClean="0">
                <a:latin typeface="Times New Roman" pitchFamily="18" charset="0"/>
                <a:cs typeface="Times New Roman" pitchFamily="18" charset="0"/>
              </a:rPr>
              <a:t>«2»- </a:t>
            </a:r>
            <a:r>
              <a:rPr lang="ru-RU" sz="14400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sz="14400" b="1" dirty="0" smtClean="0">
                <a:latin typeface="Times New Roman" pitchFamily="18" charset="0"/>
                <a:cs typeface="Times New Roman" pitchFamily="18" charset="0"/>
              </a:rPr>
              <a:t> (0,5%)</a:t>
            </a:r>
          </a:p>
          <a:p>
            <a:pPr>
              <a:buNone/>
            </a:pPr>
            <a:r>
              <a:rPr lang="ru-RU" sz="14400" dirty="0" smtClean="0">
                <a:latin typeface="Times New Roman" pitchFamily="18" charset="0"/>
                <a:cs typeface="Times New Roman" pitchFamily="18" charset="0"/>
              </a:rPr>
              <a:t>Успеваемость</a:t>
            </a:r>
            <a:r>
              <a:rPr lang="ru-RU" sz="14400" b="1" dirty="0" smtClean="0">
                <a:latin typeface="Times New Roman" pitchFamily="18" charset="0"/>
                <a:cs typeface="Times New Roman" pitchFamily="18" charset="0"/>
              </a:rPr>
              <a:t> – 99,5%;</a:t>
            </a:r>
          </a:p>
          <a:p>
            <a:pPr>
              <a:buNone/>
            </a:pPr>
            <a:r>
              <a:rPr lang="ru-RU" sz="14400" dirty="0" smtClean="0">
                <a:latin typeface="Times New Roman" pitchFamily="18" charset="0"/>
                <a:cs typeface="Times New Roman" pitchFamily="18" charset="0"/>
              </a:rPr>
              <a:t>Качество знаний </a:t>
            </a:r>
            <a:r>
              <a:rPr lang="ru-RU" sz="14400" b="1" dirty="0" smtClean="0">
                <a:latin typeface="Times New Roman" pitchFamily="18" charset="0"/>
                <a:cs typeface="Times New Roman" pitchFamily="18" charset="0"/>
              </a:rPr>
              <a:t>– 72,3%;</a:t>
            </a:r>
          </a:p>
          <a:p>
            <a:pPr>
              <a:buNone/>
            </a:pPr>
            <a:r>
              <a:rPr lang="ru-RU" sz="14400" dirty="0" smtClean="0">
                <a:latin typeface="Times New Roman" pitchFamily="18" charset="0"/>
                <a:cs typeface="Times New Roman" pitchFamily="18" charset="0"/>
              </a:rPr>
              <a:t>Средняя оценка </a:t>
            </a:r>
            <a:r>
              <a:rPr lang="ru-RU" sz="14400" b="1" dirty="0" smtClean="0">
                <a:latin typeface="Times New Roman" pitchFamily="18" charset="0"/>
                <a:cs typeface="Times New Roman" pitchFamily="18" charset="0"/>
              </a:rPr>
              <a:t>- 4,0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-142900"/>
            <a:ext cx="7498080" cy="1560538"/>
          </a:xfrm>
        </p:spPr>
        <p:txBody>
          <a:bodyPr>
            <a:normAutofit/>
          </a:bodyPr>
          <a:lstStyle/>
          <a:p>
            <a:r>
              <a:rPr lang="ru-RU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Количество участников тестирования</a:t>
            </a:r>
            <a:endParaRPr lang="ru-RU" sz="32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435100" y="1447800"/>
          <a:ext cx="7499350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-214338"/>
            <a:ext cx="7498080" cy="1631976"/>
          </a:xfrm>
        </p:spPr>
        <p:txBody>
          <a:bodyPr>
            <a:normAutofit/>
          </a:bodyPr>
          <a:lstStyle/>
          <a:p>
            <a:r>
              <a:rPr lang="ru-RU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Успеваемость по городским школам</a:t>
            </a:r>
            <a:endParaRPr lang="ru-RU" sz="36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Содержимое 3"/>
          <p:cNvGraphicFramePr>
            <a:graphicFrameLocks/>
          </p:cNvGraphicFramePr>
          <p:nvPr/>
        </p:nvGraphicFramePr>
        <p:xfrm>
          <a:off x="1214414" y="1428736"/>
          <a:ext cx="7643866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435608" y="-142900"/>
            <a:ext cx="7498080" cy="1560538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Успеваемость по сельским школам</a:t>
            </a:r>
            <a:endParaRPr lang="ru-RU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500034" y="1447800"/>
          <a:ext cx="8434416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0166" y="0"/>
            <a:ext cx="7498080" cy="1143000"/>
          </a:xfrm>
        </p:spPr>
        <p:txBody>
          <a:bodyPr>
            <a:noAutofit/>
          </a:bodyPr>
          <a:lstStyle/>
          <a:p>
            <a:r>
              <a:rPr lang="ru-RU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Качество знаний по городским школам</a:t>
            </a:r>
            <a:endParaRPr lang="ru-RU" sz="32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Содержимое 3"/>
          <p:cNvGraphicFramePr>
            <a:graphicFrameLocks/>
          </p:cNvGraphicFramePr>
          <p:nvPr/>
        </p:nvGraphicFramePr>
        <p:xfrm>
          <a:off x="1357290" y="1071546"/>
          <a:ext cx="7499350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7630444" y="1571612"/>
            <a:ext cx="14754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>ЛМР – 72,3%</a:t>
            </a:r>
            <a:endParaRPr lang="ru-RU" b="1" dirty="0">
              <a:solidFill>
                <a:srgbClr val="0070C0"/>
              </a:solidFill>
            </a:endParaRP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1142976" y="2000240"/>
            <a:ext cx="8001024" cy="1588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435608" y="-142900"/>
            <a:ext cx="7498080" cy="1560538"/>
          </a:xfrm>
        </p:spPr>
        <p:txBody>
          <a:bodyPr>
            <a:noAutofit/>
          </a:bodyPr>
          <a:lstStyle/>
          <a:p>
            <a:r>
              <a:rPr lang="ru-RU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Качество знаний по сельским школам</a:t>
            </a:r>
            <a:endParaRPr lang="ru-RU" sz="32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709584" y="1000108"/>
          <a:ext cx="8434416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-142900"/>
            <a:ext cx="7498080" cy="1560538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Средняя оценка по городским школам</a:t>
            </a:r>
            <a:endParaRPr lang="ru-RU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715273" y="1500174"/>
            <a:ext cx="14415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>ЛМР – 4,0</a:t>
            </a:r>
            <a:endParaRPr lang="ru-RU" b="1" dirty="0">
              <a:solidFill>
                <a:srgbClr val="0070C0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857224" y="1785926"/>
          <a:ext cx="8072494" cy="53578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7" name="Прямая соединительная линия 6"/>
          <p:cNvCxnSpPr/>
          <p:nvPr/>
        </p:nvCxnSpPr>
        <p:spPr>
          <a:xfrm>
            <a:off x="1071538" y="3429000"/>
            <a:ext cx="8072462" cy="1588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Прямая соединительная линия 8"/>
          <p:cNvCxnSpPr/>
          <p:nvPr/>
        </p:nvCxnSpPr>
        <p:spPr>
          <a:xfrm>
            <a:off x="1071538" y="2214554"/>
            <a:ext cx="7786742" cy="1588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1000100" y="2214554"/>
            <a:ext cx="6572296" cy="1588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0"/>
            <a:ext cx="7498080" cy="1143000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Средняя оценка по сельским школам</a:t>
            </a:r>
            <a:endParaRPr lang="ru-RU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000100" y="1428736"/>
          <a:ext cx="8001056" cy="61246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500034" y="1785926"/>
            <a:ext cx="12346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ЛМР – 4,0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-1143032"/>
            <a:ext cx="7498080" cy="2560670"/>
          </a:xfrm>
        </p:spPr>
        <p:txBody>
          <a:bodyPr>
            <a:norm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              </a:t>
            </a:r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Таблица с результатами</a:t>
            </a:r>
            <a:endParaRPr lang="ru-RU" sz="24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285852" y="428605"/>
          <a:ext cx="7715305" cy="6310099"/>
        </p:xfrm>
        <a:graphic>
          <a:graphicData uri="http://schemas.openxmlformats.org/drawingml/2006/table">
            <a:tbl>
              <a:tblPr/>
              <a:tblGrid>
                <a:gridCol w="1508877"/>
                <a:gridCol w="714732"/>
                <a:gridCol w="714732"/>
                <a:gridCol w="635316"/>
                <a:gridCol w="555902"/>
                <a:gridCol w="555902"/>
                <a:gridCol w="555902"/>
                <a:gridCol w="794146"/>
                <a:gridCol w="794146"/>
                <a:gridCol w="885650"/>
              </a:tblGrid>
              <a:tr h="60129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Наименование </a:t>
                      </a: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ООШ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Всего </a:t>
                      </a: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уч-ся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Выполняли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Успев.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err="1" smtClean="0">
                          <a:latin typeface="Times New Roman"/>
                          <a:ea typeface="Times New Roman"/>
                          <a:cs typeface="Times New Roman"/>
                        </a:rPr>
                        <a:t>Кач.зн</a:t>
                      </a: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err="1" smtClean="0">
                          <a:latin typeface="Times New Roman"/>
                          <a:ea typeface="Times New Roman"/>
                          <a:cs typeface="Times New Roman"/>
                        </a:rPr>
                        <a:t>Ср.оц</a:t>
                      </a: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0273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ООШ №1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57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4,0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542399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СОШ №2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66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59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24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23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12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80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4,2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457733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СОШ №3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13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13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77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4,3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448226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СОШ №4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34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34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18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71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3,8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409030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СОШ №5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62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58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31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19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86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4,2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477383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СОШ №6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76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76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23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35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18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76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4,0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416088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СОШ №7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109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101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31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46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23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99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76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4,2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463851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СОШ №8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43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38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18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97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77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4,0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474298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СОШ №10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50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45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16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16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13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71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4,4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454396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Гимназия №11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45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42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18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16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63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3,9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462327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Лицей №12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85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83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37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26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69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4,1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632799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СОШ №13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22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22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67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smtClean="0">
                          <a:latin typeface="Times New Roman"/>
                          <a:ea typeface="Times New Roman"/>
                          <a:cs typeface="Times New Roman"/>
                        </a:rPr>
                        <a:t>4,0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0"/>
            <a:ext cx="7498080" cy="1143000"/>
          </a:xfrm>
        </p:spPr>
        <p:txBody>
          <a:bodyPr>
            <a:normAutofit/>
          </a:bodyPr>
          <a:lstStyle/>
          <a:p>
            <a:r>
              <a:rPr lang="ru-RU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Успеваемость по сельским школам</a:t>
            </a:r>
            <a:endParaRPr lang="ru-RU" sz="36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Содержимое 3"/>
          <p:cNvGraphicFramePr>
            <a:graphicFrameLocks/>
          </p:cNvGraphicFramePr>
          <p:nvPr/>
        </p:nvGraphicFramePr>
        <p:xfrm>
          <a:off x="571472" y="1447800"/>
          <a:ext cx="8429684" cy="52673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6671" y="-1357346"/>
            <a:ext cx="7667329" cy="2988175"/>
          </a:xfrm>
        </p:spPr>
        <p:txBody>
          <a:bodyPr>
            <a:normAutofit/>
          </a:bodyPr>
          <a:lstStyle/>
          <a:p>
            <a:r>
              <a:rPr lang="ru-RU" sz="4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         </a:t>
            </a:r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Таблица с результатами</a:t>
            </a:r>
            <a:endParaRPr lang="ru-RU" sz="24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000100" y="642918"/>
          <a:ext cx="8072494" cy="6291666"/>
        </p:xfrm>
        <a:graphic>
          <a:graphicData uri="http://schemas.openxmlformats.org/drawingml/2006/table">
            <a:tbl>
              <a:tblPr/>
              <a:tblGrid>
                <a:gridCol w="1714512"/>
                <a:gridCol w="714380"/>
                <a:gridCol w="785818"/>
                <a:gridCol w="642942"/>
                <a:gridCol w="571504"/>
                <a:gridCol w="642942"/>
                <a:gridCol w="642942"/>
                <a:gridCol w="714380"/>
                <a:gridCol w="857256"/>
                <a:gridCol w="785818"/>
              </a:tblGrid>
              <a:tr h="42862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Наименование </a:t>
                      </a: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ОО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Всего </a:t>
                      </a: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уч-ся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Выполняли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0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Успев.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err="1">
                          <a:latin typeface="Times New Roman"/>
                          <a:ea typeface="Times New Roman"/>
                          <a:cs typeface="Times New Roman"/>
                        </a:rPr>
                        <a:t>Кач.зн</a:t>
                      </a: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err="1">
                          <a:latin typeface="Times New Roman"/>
                          <a:ea typeface="Times New Roman"/>
                          <a:cs typeface="Times New Roman"/>
                        </a:rPr>
                        <a:t>Ср.оц</a:t>
                      </a: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Ивановская ООШ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   </a:t>
                      </a: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 7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Calibri"/>
                          <a:ea typeface="Times New Roman"/>
                          <a:cs typeface="Times New Roman"/>
                        </a:rPr>
                        <a:t>71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4,0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err="1">
                          <a:latin typeface="Times New Roman"/>
                          <a:ea typeface="Times New Roman"/>
                          <a:cs typeface="Times New Roman"/>
                        </a:rPr>
                        <a:t>Подлесная</a:t>
                      </a: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ООШ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Calibri"/>
                          <a:ea typeface="Times New Roman"/>
                          <a:cs typeface="Times New Roman"/>
                        </a:rPr>
                        <a:t>50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3,9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err="1" smtClean="0">
                          <a:latin typeface="Times New Roman"/>
                          <a:ea typeface="Times New Roman"/>
                          <a:cs typeface="Times New Roman"/>
                        </a:rPr>
                        <a:t>Урдалинская</a:t>
                      </a: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ООШ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67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4,0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Н-Сережкинская СОШ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83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17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3,0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Керлигачская ООШ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80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4,4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Сугушлинская ООШ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80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3,8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Тимяшевская СОШ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24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24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11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71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3,9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Старокувакская СОШ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    100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   </a:t>
                      </a: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    63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   </a:t>
                      </a: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   3,8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Ст-Иштерякская ООШ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19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19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68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4,0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409700" algn="l"/>
                        </a:tabLs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Зеленорощ. СОШ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71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3,8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37574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Шугуровская СОШ 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19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13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73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3,9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37574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Новоиштеряк. НШДС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0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4,2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37574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err="1" smtClean="0">
                          <a:latin typeface="Times New Roman"/>
                          <a:ea typeface="Times New Roman"/>
                          <a:cs typeface="Times New Roman"/>
                        </a:rPr>
                        <a:t>Федотовская</a:t>
                      </a: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ООШ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67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4,0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37574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err="1" smtClean="0">
                          <a:latin typeface="Times New Roman"/>
                          <a:ea typeface="Times New Roman"/>
                          <a:cs typeface="Times New Roman"/>
                        </a:rPr>
                        <a:t>М.Карамалкинская</a:t>
                      </a: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ООШ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3,0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64150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Куакбашская ООШ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0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4,0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357190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Урмышлинская ООШ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44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3,4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357190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Старописьмян.ООШ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86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57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3,5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337246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Нижнечершил. </a:t>
                      </a: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ООШ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75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3,8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34258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Сарабикуловская ООШ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80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4,2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357190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Новочерш. НШДС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4,0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2976" y="-642966"/>
            <a:ext cx="8576530" cy="2060604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Выводы:</a:t>
            </a:r>
            <a:endParaRPr lang="ru-RU" sz="32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14414" y="785794"/>
            <a:ext cx="7498080" cy="5014914"/>
          </a:xfrm>
        </p:spPr>
        <p:txBody>
          <a:bodyPr>
            <a:normAutofit/>
          </a:bodyPr>
          <a:lstStyle/>
          <a:p>
            <a:pPr lvl="0">
              <a:buNone/>
            </a:pP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1.Результаты  входной  контрольной   работы по татарскому языку в 4  классах считать </a:t>
            </a:r>
            <a:r>
              <a:rPr lang="ru-RU" sz="3300" dirty="0" err="1" smtClean="0">
                <a:latin typeface="Times New Roman" pitchFamily="18" charset="0"/>
                <a:cs typeface="Times New Roman" pitchFamily="18" charset="0"/>
              </a:rPr>
              <a:t>удовлетворитель</a:t>
            </a: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-</a:t>
            </a:r>
          </a:p>
          <a:p>
            <a:pPr lvl="0">
              <a:buNone/>
            </a:pP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3300" dirty="0" err="1" smtClean="0">
                <a:latin typeface="Times New Roman" pitchFamily="18" charset="0"/>
                <a:cs typeface="Times New Roman" pitchFamily="18" charset="0"/>
              </a:rPr>
              <a:t>ными</a:t>
            </a: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, показатели успеваемости </a:t>
            </a:r>
          </a:p>
          <a:p>
            <a:pPr lvl="0">
              <a:buNone/>
            </a:pP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   недостаточными.</a:t>
            </a:r>
          </a:p>
          <a:p>
            <a:pPr lvl="0">
              <a:buNone/>
            </a:pPr>
            <a:endParaRPr lang="ru-RU" sz="3300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None/>
            </a:pPr>
            <a:endParaRPr lang="ru-RU" sz="3300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None/>
            </a:pPr>
            <a:endParaRPr lang="ru-RU" sz="3300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None/>
            </a:pPr>
            <a:endParaRPr lang="ru-RU" sz="33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5920" y="-642966"/>
            <a:ext cx="7498080" cy="2132042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Рекомендации методистам УО</a:t>
            </a:r>
            <a:r>
              <a:rPr lang="ru-RU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ru-RU" sz="28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357290" y="714356"/>
            <a:ext cx="7576398" cy="5534044"/>
          </a:xfrm>
        </p:spPr>
        <p:txBody>
          <a:bodyPr/>
          <a:lstStyle/>
          <a:p>
            <a:pPr>
              <a:buNone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357290" y="785794"/>
            <a:ext cx="757242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Char char="-"/>
            </a:pP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Г.М.Гаделшиной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методисту по начальному образованию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разработать  и запланировать систему мер, направленных на стабилизацию и улучшение результатов проверочных работ учащихся по татарскому языку  в 2015-2016 учебном году.</a:t>
            </a:r>
          </a:p>
          <a:p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4414" y="-428652"/>
            <a:ext cx="7719274" cy="1357322"/>
          </a:xfrm>
        </p:spPr>
        <p:txBody>
          <a:bodyPr>
            <a:normAutofit/>
          </a:bodyPr>
          <a:lstStyle/>
          <a:p>
            <a:endParaRPr lang="ru-RU" sz="20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00100" y="428604"/>
            <a:ext cx="8001056" cy="5500726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1800" b="1" dirty="0" smtClean="0">
                <a:solidFill>
                  <a:srgbClr val="C00000"/>
                </a:solidFill>
              </a:rPr>
              <a:t> </a:t>
            </a:r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800" dirty="0" smtClean="0">
                <a:solidFill>
                  <a:srgbClr val="0070C0"/>
                </a:solidFill>
              </a:rPr>
              <a:t>.  </a:t>
            </a:r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Рекомендации руководителям: 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-  на заседаниях ШМО проанализировать результаты проверочных работ </a:t>
            </a:r>
            <a:r>
              <a:rPr lang="ru-RU" sz="2400" smtClean="0">
                <a:latin typeface="Times New Roman" pitchFamily="18" charset="0"/>
                <a:cs typeface="Times New Roman" pitchFamily="18" charset="0"/>
              </a:rPr>
              <a:t>по татарскому языку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  запланировать систему мер, направленных на улучшение и стабилизацию результатов учащихся  в 2015-2016учебном году;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- организовать работу учителей по устранению выявленных пробелов в знаниях учащихся во внеурочное время, на дополнительных занятиях.</a:t>
            </a:r>
          </a:p>
          <a:p>
            <a:pPr marL="596646" indent="-514350">
              <a:buNone/>
            </a:pPr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Рекомендации учителям: </a:t>
            </a:r>
          </a:p>
          <a:p>
            <a:pPr marL="596646" indent="-514350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- с целью ликвидации пробелов в знаниях организовать работу с учащимися по индивидуальным планам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(срок: постоянно)</a:t>
            </a:r>
          </a:p>
          <a:p>
            <a:pPr marL="596646" indent="-514350">
              <a:buNone/>
            </a:pPr>
            <a:endParaRPr lang="ru-RU" sz="18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Прямая соединительная линия 6"/>
          <p:cNvCxnSpPr/>
          <p:nvPr/>
        </p:nvCxnSpPr>
        <p:spPr>
          <a:xfrm>
            <a:off x="1285852" y="2214554"/>
            <a:ext cx="7572428" cy="1588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rot="16200000" flipV="1">
            <a:off x="7571553" y="2142273"/>
            <a:ext cx="73124" cy="71438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-214338"/>
            <a:ext cx="7498080" cy="1631976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Качество знаний по городским школам</a:t>
            </a:r>
            <a:endParaRPr lang="ru-RU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357290" y="1214422"/>
          <a:ext cx="7500990" cy="40147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7630444" y="1571612"/>
            <a:ext cx="14077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ЛМР – 71%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435608" y="-142900"/>
            <a:ext cx="7498080" cy="1560538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Качество знаний по сельским школам</a:t>
            </a:r>
            <a:endParaRPr lang="ru-RU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28596" y="1428736"/>
          <a:ext cx="8434416" cy="48720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6" name="Прямая соединительная линия 5"/>
          <p:cNvCxnSpPr/>
          <p:nvPr/>
        </p:nvCxnSpPr>
        <p:spPr>
          <a:xfrm>
            <a:off x="857224" y="2714620"/>
            <a:ext cx="8072494" cy="1588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-142900"/>
            <a:ext cx="7498080" cy="1560538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Средняя оценка по городским школам</a:t>
            </a:r>
            <a:endParaRPr lang="ru-RU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715273" y="1500174"/>
            <a:ext cx="14415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>ЛМР – 3,9</a:t>
            </a:r>
            <a:endParaRPr lang="ru-RU" b="1" dirty="0">
              <a:solidFill>
                <a:srgbClr val="0070C0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857224" y="1785926"/>
          <a:ext cx="8072494" cy="53578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7" name="Прямая соединительная линия 6"/>
          <p:cNvCxnSpPr/>
          <p:nvPr/>
        </p:nvCxnSpPr>
        <p:spPr>
          <a:xfrm>
            <a:off x="1071538" y="3286124"/>
            <a:ext cx="8072462" cy="1588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Прямая соединительная линия 8"/>
          <p:cNvCxnSpPr/>
          <p:nvPr/>
        </p:nvCxnSpPr>
        <p:spPr>
          <a:xfrm>
            <a:off x="1071538" y="2214554"/>
            <a:ext cx="7786742" cy="1588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1000100" y="2214554"/>
            <a:ext cx="6572296" cy="1588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0"/>
            <a:ext cx="7498080" cy="1143000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Средняя оценка по сельским школам</a:t>
            </a:r>
            <a:endParaRPr lang="ru-RU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000100" y="1428736"/>
          <a:ext cx="8001056" cy="61246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500034" y="1785926"/>
            <a:ext cx="12346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ЛМР – 3,9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>
    <a:lnDef>
      <a:spPr>
        <a:ln w="25400">
          <a:solidFill>
            <a:srgbClr val="0070C0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3274</TotalTime>
  <Words>2556</Words>
  <Application>Microsoft Office PowerPoint</Application>
  <PresentationFormat>Экран (4:3)</PresentationFormat>
  <Paragraphs>1644</Paragraphs>
  <Slides>53</Slides>
  <Notes>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53</vt:i4>
      </vt:variant>
    </vt:vector>
  </HeadingPairs>
  <TitlesOfParts>
    <vt:vector size="54" baseType="lpstr">
      <vt:lpstr>Солнцестояние</vt:lpstr>
      <vt:lpstr>                                     Результаты входных проверочных  работ по предметам  учащихся  4 классов 2015-2016 учебного года   </vt:lpstr>
      <vt:lpstr>              Математика</vt:lpstr>
      <vt:lpstr>Количество участников контрольной работы</vt:lpstr>
      <vt:lpstr>  Успеваемость по городским школам</vt:lpstr>
      <vt:lpstr>Успеваемость по сельским школам</vt:lpstr>
      <vt:lpstr>Качество знаний по городским школам</vt:lpstr>
      <vt:lpstr>Качество знаний по сельским школам</vt:lpstr>
      <vt:lpstr>Средняя оценка по городским школам</vt:lpstr>
      <vt:lpstr>Средняя оценка по сельским школам</vt:lpstr>
      <vt:lpstr>                 Таблица с результатами</vt:lpstr>
      <vt:lpstr>                     Таблица с результатами</vt:lpstr>
      <vt:lpstr>   Выводы:</vt:lpstr>
      <vt:lpstr>Рекомендации методисту УО:</vt:lpstr>
      <vt:lpstr>Слайд 14</vt:lpstr>
      <vt:lpstr>               Русский язык </vt:lpstr>
      <vt:lpstr>Количество участников тестирования</vt:lpstr>
      <vt:lpstr>   Успеваемость по городским школам</vt:lpstr>
      <vt:lpstr>Успеваемость по сельским школам</vt:lpstr>
      <vt:lpstr>Качество знаний по городским школам</vt:lpstr>
      <vt:lpstr>Качество знаний по сельским школам</vt:lpstr>
      <vt:lpstr>Средняя оценка по городским школам</vt:lpstr>
      <vt:lpstr>Средняя оценка по сельским школам</vt:lpstr>
      <vt:lpstr>               Таблица с результатами</vt:lpstr>
      <vt:lpstr>            Таблица с результатами </vt:lpstr>
      <vt:lpstr>   Выводы:</vt:lpstr>
      <vt:lpstr>Рекомендации методистам УО:</vt:lpstr>
      <vt:lpstr>Слайд 27</vt:lpstr>
      <vt:lpstr>Слайд 28</vt:lpstr>
      <vt:lpstr>Количество участников тестирования</vt:lpstr>
      <vt:lpstr>Успеваемость по городским школам</vt:lpstr>
      <vt:lpstr>Успеваемость по сельским школам</vt:lpstr>
      <vt:lpstr>Качество знаний по городским школам</vt:lpstr>
      <vt:lpstr>Качество знаний по сельским школам</vt:lpstr>
      <vt:lpstr>Средняя оценка по городским школам</vt:lpstr>
      <vt:lpstr>Средняя оценка по сельским школам</vt:lpstr>
      <vt:lpstr>             Таблица с результатами</vt:lpstr>
      <vt:lpstr>           Таблица с результатами</vt:lpstr>
      <vt:lpstr>  Выводы :  </vt:lpstr>
      <vt:lpstr>Рекомендации методистам УО:</vt:lpstr>
      <vt:lpstr>Слайд 40</vt:lpstr>
      <vt:lpstr>Слайд 41</vt:lpstr>
      <vt:lpstr>Количество участников тестирования</vt:lpstr>
      <vt:lpstr>Успеваемость по городским школам</vt:lpstr>
      <vt:lpstr>Успеваемость по сельским школам</vt:lpstr>
      <vt:lpstr>Качество знаний по городским школам</vt:lpstr>
      <vt:lpstr>Качество знаний по сельским школам</vt:lpstr>
      <vt:lpstr>Средняя оценка по городским школам</vt:lpstr>
      <vt:lpstr>Средняя оценка по сельским школам</vt:lpstr>
      <vt:lpstr>               Таблица с результатами</vt:lpstr>
      <vt:lpstr>           Таблица с результатами</vt:lpstr>
      <vt:lpstr>   Выводы:</vt:lpstr>
      <vt:lpstr>Рекомендации методистам УО:</vt:lpstr>
      <vt:lpstr>Слайд 53</vt:lpstr>
    </vt:vector>
  </TitlesOfParts>
  <Company>ИМЦ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Результаты диагностического тестирования по математике  за 1 полугодие  2012-2013 учебного года. </dc:title>
  <dc:creator>РС</dc:creator>
  <cp:lastModifiedBy>Mac93</cp:lastModifiedBy>
  <cp:revision>442</cp:revision>
  <dcterms:created xsi:type="dcterms:W3CDTF">2012-12-17T07:09:56Z</dcterms:created>
  <dcterms:modified xsi:type="dcterms:W3CDTF">2015-10-28T17:53:41Z</dcterms:modified>
</cp:coreProperties>
</file>